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2"/>
    <p:sldId id="258" r:id="rId3"/>
    <p:sldId id="259" r:id="rId4"/>
    <p:sldId id="260" r:id="rId5"/>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411" autoAdjust="0"/>
    <p:restoredTop sz="94660"/>
  </p:normalViewPr>
  <p:slideViewPr>
    <p:cSldViewPr snapToGrid="0">
      <p:cViewPr varScale="1">
        <p:scale>
          <a:sx n="65" d="100"/>
          <a:sy n="65" d="100"/>
        </p:scale>
        <p:origin x="-990"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单击以编辑母版副标题样式</a:t>
            </a:r>
            <a:endParaRPr lang="zh-CN" altLang="en-US"/>
          </a:p>
        </p:txBody>
      </p:sp>
      <p:sp>
        <p:nvSpPr>
          <p:cNvPr id="4" name="日期占位符 3"/>
          <p:cNvSpPr>
            <a:spLocks noGrp="1"/>
          </p:cNvSpPr>
          <p:nvPr>
            <p:ph type="dt" sz="half" idx="10"/>
          </p:nvPr>
        </p:nvSpPr>
        <p:spPr/>
        <p:txBody>
          <a:bodyPr/>
          <a:lstStyle/>
          <a:p>
            <a:fld id="{42B3FFA4-6E39-4A78-B1DD-E86645F0AE9F}" type="datetimeFigureOut">
              <a:rPr lang="zh-CN" altLang="en-US" smtClean="0"/>
              <a:pPr/>
              <a:t>2017-3-26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4CA868F-8B12-452B-840E-AAC03CEA6304}"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hasCustomPrompt="1"/>
          </p:nvPr>
        </p:nvSpPr>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42B3FFA4-6E39-4A78-B1DD-E86645F0AE9F}" type="datetimeFigureOut">
              <a:rPr lang="zh-CN" altLang="en-US" smtClean="0"/>
              <a:pPr/>
              <a:t>2017-3-26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4CA868F-8B12-452B-840E-AAC03CEA6304}"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hasCustomPrompt="1"/>
          </p:nvPr>
        </p:nvSpPr>
        <p:spPr>
          <a:xfrm>
            <a:off x="838200" y="365125"/>
            <a:ext cx="7734300" cy="5811838"/>
          </a:xfrm>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42B3FFA4-6E39-4A78-B1DD-E86645F0AE9F}" type="datetimeFigureOut">
              <a:rPr lang="zh-CN" altLang="en-US" smtClean="0"/>
              <a:pPr/>
              <a:t>2017-3-26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4CA868F-8B12-452B-840E-AAC03CEA6304}"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hasCustomPrompt="1"/>
          </p:nvPr>
        </p:nvSpPr>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42B3FFA4-6E39-4A78-B1DD-E86645F0AE9F}" type="datetimeFigureOut">
              <a:rPr lang="zh-CN" altLang="en-US" smtClean="0"/>
              <a:pPr/>
              <a:t>2017-3-26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4CA868F-8B12-452B-840E-AAC03CEA6304}"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编辑母版文本样式</a:t>
            </a:r>
          </a:p>
        </p:txBody>
      </p:sp>
      <p:sp>
        <p:nvSpPr>
          <p:cNvPr id="4" name="日期占位符 3"/>
          <p:cNvSpPr>
            <a:spLocks noGrp="1"/>
          </p:cNvSpPr>
          <p:nvPr>
            <p:ph type="dt" sz="half" idx="10"/>
          </p:nvPr>
        </p:nvSpPr>
        <p:spPr/>
        <p:txBody>
          <a:bodyPr/>
          <a:lstStyle/>
          <a:p>
            <a:fld id="{42B3FFA4-6E39-4A78-B1DD-E86645F0AE9F}" type="datetimeFigureOut">
              <a:rPr lang="zh-CN" altLang="en-US" smtClean="0"/>
              <a:pPr/>
              <a:t>2017-3-26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4CA868F-8B12-452B-840E-AAC03CEA6304}"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42B3FFA4-6E39-4A78-B1DD-E86645F0AE9F}" type="datetimeFigureOut">
              <a:rPr lang="zh-CN" altLang="en-US" smtClean="0"/>
              <a:pPr/>
              <a:t>2017-3-26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4CA868F-8B12-452B-840E-AAC03CEA6304}"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p>
        </p:txBody>
      </p:sp>
      <p:sp>
        <p:nvSpPr>
          <p:cNvPr id="4" name="内容占位符 3"/>
          <p:cNvSpPr>
            <a:spLocks noGrp="1"/>
          </p:cNvSpPr>
          <p:nvPr>
            <p:ph sz="half" idx="2" hasCustomPrompt="1"/>
          </p:nvPr>
        </p:nvSpPr>
        <p:spPr>
          <a:xfrm>
            <a:off x="839788" y="2505075"/>
            <a:ext cx="5157787" cy="368458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p>
        </p:txBody>
      </p:sp>
      <p:sp>
        <p:nvSpPr>
          <p:cNvPr id="6" name="内容占位符 5"/>
          <p:cNvSpPr>
            <a:spLocks noGrp="1"/>
          </p:cNvSpPr>
          <p:nvPr>
            <p:ph sz="quarter" idx="4" hasCustomPrompt="1"/>
          </p:nvPr>
        </p:nvSpPr>
        <p:spPr>
          <a:xfrm>
            <a:off x="6172200" y="2505075"/>
            <a:ext cx="5183188" cy="368458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42B3FFA4-6E39-4A78-B1DD-E86645F0AE9F}" type="datetimeFigureOut">
              <a:rPr lang="zh-CN" altLang="en-US" smtClean="0"/>
              <a:pPr/>
              <a:t>2017-3-26</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B4CA868F-8B12-452B-840E-AAC03CEA6304}"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42B3FFA4-6E39-4A78-B1DD-E86645F0AE9F}" type="datetimeFigureOut">
              <a:rPr lang="zh-CN" altLang="en-US" smtClean="0"/>
              <a:pPr/>
              <a:t>2017-3-26</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B4CA868F-8B12-452B-840E-AAC03CEA6304}"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42B3FFA4-6E39-4A78-B1DD-E86645F0AE9F}" type="datetimeFigureOut">
              <a:rPr lang="zh-CN" altLang="en-US" smtClean="0"/>
              <a:pPr/>
              <a:t>2017-3-26</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B4CA868F-8B12-452B-840E-AAC03CEA6304}"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p>
        </p:txBody>
      </p:sp>
      <p:sp>
        <p:nvSpPr>
          <p:cNvPr id="5" name="日期占位符 4"/>
          <p:cNvSpPr>
            <a:spLocks noGrp="1"/>
          </p:cNvSpPr>
          <p:nvPr>
            <p:ph type="dt" sz="half" idx="10"/>
          </p:nvPr>
        </p:nvSpPr>
        <p:spPr/>
        <p:txBody>
          <a:bodyPr/>
          <a:lstStyle/>
          <a:p>
            <a:fld id="{42B3FFA4-6E39-4A78-B1DD-E86645F0AE9F}" type="datetimeFigureOut">
              <a:rPr lang="zh-CN" altLang="en-US" smtClean="0"/>
              <a:pPr/>
              <a:t>2017-3-26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4CA868F-8B12-452B-840E-AAC03CEA6304}"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p>
        </p:txBody>
      </p:sp>
      <p:sp>
        <p:nvSpPr>
          <p:cNvPr id="5" name="日期占位符 4"/>
          <p:cNvSpPr>
            <a:spLocks noGrp="1"/>
          </p:cNvSpPr>
          <p:nvPr>
            <p:ph type="dt" sz="half" idx="10"/>
          </p:nvPr>
        </p:nvSpPr>
        <p:spPr/>
        <p:txBody>
          <a:bodyPr/>
          <a:lstStyle/>
          <a:p>
            <a:fld id="{42B3FFA4-6E39-4A78-B1DD-E86645F0AE9F}" type="datetimeFigureOut">
              <a:rPr lang="zh-CN" altLang="en-US" smtClean="0"/>
              <a:pPr/>
              <a:t>2017-3-26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4CA868F-8B12-452B-840E-AAC03CEA6304}"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B3FFA4-6E39-4A78-B1DD-E86645F0AE9F}" type="datetimeFigureOut">
              <a:rPr lang="zh-CN" altLang="en-US" smtClean="0"/>
              <a:pPr/>
              <a:t>2017-3-26</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CA868F-8B12-452B-840E-AAC03CEA6304}"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92024" y="365125"/>
            <a:ext cx="11161776" cy="1325563"/>
          </a:xfrm>
        </p:spPr>
        <p:txBody>
          <a:bodyPr>
            <a:normAutofit/>
          </a:bodyPr>
          <a:lstStyle/>
          <a:p>
            <a:pPr algn="ctr"/>
            <a:r>
              <a:rPr lang="zh-CN" altLang="en-US" sz="2200" dirty="0" smtClean="0">
                <a:latin typeface="仿宋" panose="02010609060101010101" charset="-122"/>
                <a:ea typeface="仿宋" panose="02010609060101010101" charset="-122"/>
                <a:cs typeface="仿宋" panose="02010609060101010101" charset="-122"/>
              </a:rPr>
              <a:t>中国航天科工集团第二研究院七〇六所</a:t>
            </a:r>
            <a:r>
              <a:rPr lang="zh-CN" altLang="en-US" sz="2200" dirty="0" smtClean="0"/>
              <a:t>公司</a:t>
            </a:r>
            <a:r>
              <a:rPr lang="zh-CN" altLang="en-US" sz="2200" dirty="0" smtClean="0"/>
              <a:t>名称及公司简介</a:t>
            </a:r>
            <a:r>
              <a:rPr lang="en-US" altLang="zh-CN" dirty="0" smtClean="0"/>
              <a:t/>
            </a:r>
            <a:br>
              <a:rPr lang="en-US" altLang="zh-CN" dirty="0" smtClean="0"/>
            </a:br>
            <a:r>
              <a:rPr lang="zh-CN" altLang="en-US" sz="1800" dirty="0" smtClean="0"/>
              <a:t>计算机技术领域非全日制专业学位研究生招生计划</a:t>
            </a:r>
            <a:endParaRPr lang="zh-CN" altLang="en-US" sz="1800" dirty="0"/>
          </a:p>
        </p:txBody>
      </p:sp>
      <p:sp>
        <p:nvSpPr>
          <p:cNvPr id="100" name="文本框 99"/>
          <p:cNvSpPr txBox="1"/>
          <p:nvPr/>
        </p:nvSpPr>
        <p:spPr>
          <a:xfrm>
            <a:off x="601345" y="1390650"/>
            <a:ext cx="10989945" cy="4968240"/>
          </a:xfrm>
          <a:prstGeom prst="rect">
            <a:avLst/>
          </a:prstGeom>
          <a:noFill/>
          <a:ln w="9525">
            <a:noFill/>
          </a:ln>
        </p:spPr>
        <p:txBody>
          <a:bodyPr wrap="square">
            <a:spAutoFit/>
          </a:bodyPr>
          <a:lstStyle/>
          <a:p>
            <a:pPr marL="0" indent="355600" algn="l"/>
            <a:r>
              <a:rPr lang="zh-CN" altLang="en-US" sz="2000" b="0" u="none" dirty="0">
                <a:latin typeface="仿宋" panose="02010609060101010101" charset="-122"/>
                <a:ea typeface="仿宋" panose="02010609060101010101" charset="-122"/>
                <a:cs typeface="仿宋" panose="02010609060101010101" charset="-122"/>
              </a:rPr>
              <a:t>中国航天科工集团第二研究院七〇六所（北京计算机技术及应用研究所）始建于一九五七年，是我国最早成立的计算机研制大型骨干研究所，是以计算机硬件、软件研制及其应用为主，集研究、设计、开发、生产和服务于一体的国防领域计算机与控制技术核心研究所，是原总装备部军用计算机研制生产定点单位，原总装备部军用计算机及软件技术专业组成员单位和信息安全专题总体组成员，是国家发改委指定的“防信息泄漏计算机产业化基地”，是“国家保密局涉密信息系统安全保密测评中心系统测评（航天科工集团）分中心”挂靠单位。获得国防科工局五十多项科研许可和四十多项生产许可，通过了</a:t>
            </a:r>
            <a:r>
              <a:rPr lang="en-US" altLang="zh-CN" sz="2000" b="0" u="none" dirty="0">
                <a:latin typeface="仿宋" panose="02010609060101010101" charset="-122"/>
                <a:ea typeface="仿宋" panose="02010609060101010101" charset="-122"/>
                <a:cs typeface="仿宋" panose="02010609060101010101" charset="-122"/>
              </a:rPr>
              <a:t>GJB 9001B-2009</a:t>
            </a:r>
            <a:r>
              <a:rPr lang="zh-CN" altLang="en-US" sz="2000" b="0" u="none" dirty="0">
                <a:latin typeface="仿宋" panose="02010609060101010101" charset="-122"/>
                <a:ea typeface="仿宋" panose="02010609060101010101" charset="-122"/>
                <a:cs typeface="仿宋" panose="02010609060101010101" charset="-122"/>
              </a:rPr>
              <a:t>武器装备质量体系认证和</a:t>
            </a:r>
            <a:r>
              <a:rPr lang="en-US" altLang="zh-CN" sz="2000" b="0" u="none" dirty="0">
                <a:latin typeface="仿宋" panose="02010609060101010101" charset="-122"/>
                <a:ea typeface="仿宋" panose="02010609060101010101" charset="-122"/>
                <a:cs typeface="仿宋" panose="02010609060101010101" charset="-122"/>
              </a:rPr>
              <a:t>GJB 5000A</a:t>
            </a:r>
            <a:r>
              <a:rPr lang="zh-CN" altLang="en-US" sz="2000" b="0" u="none" dirty="0">
                <a:latin typeface="仿宋" panose="02010609060101010101" charset="-122"/>
                <a:ea typeface="仿宋" panose="02010609060101010101" charset="-122"/>
                <a:cs typeface="仿宋" panose="02010609060101010101" charset="-122"/>
              </a:rPr>
              <a:t>军用软件研制能力（三级）单位评价，是国家一级保密资格单位，具备军队公用普通密码科研生产资质、商用密码产品生产销售资质。先后获得五百多项国家和部级科技成果奖，并两次荣获国家科技进步特等奖。</a:t>
            </a:r>
          </a:p>
          <a:p>
            <a:r>
              <a:rPr lang="zh-CN" altLang="en-US" sz="2000" b="0" u="none" dirty="0">
                <a:latin typeface="仿宋" panose="02010609060101010101" charset="-122"/>
                <a:ea typeface="仿宋" panose="02010609060101010101" charset="-122"/>
                <a:cs typeface="仿宋" panose="02010609060101010101" charset="-122"/>
              </a:rPr>
              <a:t>七〇六所现有职工</a:t>
            </a:r>
            <a:r>
              <a:rPr lang="en-US" altLang="zh-CN" sz="2000" b="0" u="none" dirty="0">
                <a:latin typeface="仿宋" panose="02010609060101010101" charset="-122"/>
                <a:ea typeface="仿宋" panose="02010609060101010101" charset="-122"/>
                <a:cs typeface="仿宋" panose="02010609060101010101" charset="-122"/>
              </a:rPr>
              <a:t>1500</a:t>
            </a:r>
            <a:r>
              <a:rPr lang="zh-CN" altLang="en-US" sz="2000" b="0" u="none" dirty="0">
                <a:latin typeface="仿宋" panose="02010609060101010101" charset="-122"/>
                <a:ea typeface="仿宋" panose="02010609060101010101" charset="-122"/>
                <a:cs typeface="仿宋" panose="02010609060101010101" charset="-122"/>
              </a:rPr>
              <a:t>余人，其中研究员、高级工程师</a:t>
            </a:r>
            <a:r>
              <a:rPr lang="en-US" altLang="zh-CN" sz="2000" b="0" u="none" dirty="0">
                <a:latin typeface="仿宋" panose="02010609060101010101" charset="-122"/>
                <a:ea typeface="仿宋" panose="02010609060101010101" charset="-122"/>
                <a:cs typeface="仿宋" panose="02010609060101010101" charset="-122"/>
              </a:rPr>
              <a:t>300</a:t>
            </a:r>
            <a:r>
              <a:rPr lang="zh-CN" altLang="en-US" sz="2000" b="0" u="none" dirty="0">
                <a:latin typeface="仿宋" panose="02010609060101010101" charset="-122"/>
                <a:ea typeface="仿宋" panose="02010609060101010101" charset="-122"/>
                <a:cs typeface="仿宋" panose="02010609060101010101" charset="-122"/>
              </a:rPr>
              <a:t>余人，具有硕士以上学历</a:t>
            </a:r>
            <a:r>
              <a:rPr lang="en-US" altLang="zh-CN" sz="2000" b="0" u="none" dirty="0">
                <a:latin typeface="仿宋" panose="02010609060101010101" charset="-122"/>
                <a:ea typeface="仿宋" panose="02010609060101010101" charset="-122"/>
                <a:cs typeface="仿宋" panose="02010609060101010101" charset="-122"/>
              </a:rPr>
              <a:t>600</a:t>
            </a:r>
            <a:r>
              <a:rPr lang="zh-CN" altLang="en-US" sz="2000" b="0" u="none" dirty="0">
                <a:latin typeface="仿宋" panose="02010609060101010101" charset="-122"/>
                <a:ea typeface="仿宋" panose="02010609060101010101" charset="-122"/>
                <a:cs typeface="仿宋" panose="02010609060101010101" charset="-122"/>
              </a:rPr>
              <a:t>余人。拥有计算数学专业博士学位授权点，计算数学、计算机软件与理论、计算机系统结构、计算机应用技术、控制理论与控制工程</a:t>
            </a:r>
            <a:r>
              <a:rPr lang="en-US" altLang="zh-CN" sz="2000" b="0" u="none" dirty="0">
                <a:latin typeface="仿宋" panose="02010609060101010101" charset="-122"/>
                <a:ea typeface="仿宋" panose="02010609060101010101" charset="-122"/>
                <a:cs typeface="仿宋" panose="02010609060101010101" charset="-122"/>
              </a:rPr>
              <a:t>5</a:t>
            </a:r>
            <a:r>
              <a:rPr lang="zh-CN" altLang="en-US" sz="2000" b="0" u="none" dirty="0">
                <a:latin typeface="仿宋" panose="02010609060101010101" charset="-122"/>
                <a:ea typeface="仿宋" panose="02010609060101010101" charset="-122"/>
                <a:cs typeface="仿宋" panose="02010609060101010101" charset="-122"/>
              </a:rPr>
              <a:t>个硕士学位授予点。</a:t>
            </a:r>
          </a:p>
          <a:p>
            <a:r>
              <a:rPr lang="zh-CN" altLang="en-US" sz="2000" b="0" u="none" dirty="0">
                <a:latin typeface="仿宋" panose="02010609060101010101" charset="-122"/>
                <a:ea typeface="仿宋" panose="02010609060101010101" charset="-122"/>
                <a:cs typeface="仿宋" panose="02010609060101010101" charset="-122"/>
              </a:rPr>
              <a:t>七〇六所在嵌入式计算机软硬件、信息安全、网络存储、软件工程与评测、射频识别（</a:t>
            </a:r>
            <a:r>
              <a:rPr lang="en-US" altLang="zh-CN" sz="2000" b="0" u="none" dirty="0">
                <a:latin typeface="仿宋" panose="02010609060101010101" charset="-122"/>
                <a:ea typeface="仿宋" panose="02010609060101010101" charset="-122"/>
                <a:cs typeface="仿宋" panose="02010609060101010101" charset="-122"/>
              </a:rPr>
              <a:t>RFID</a:t>
            </a:r>
            <a:r>
              <a:rPr lang="zh-CN" altLang="en-US" sz="2000" b="0" u="none" dirty="0">
                <a:latin typeface="仿宋" panose="02010609060101010101" charset="-122"/>
                <a:ea typeface="仿宋" panose="02010609060101010101" charset="-122"/>
                <a:cs typeface="仿宋" panose="02010609060101010101" charset="-122"/>
              </a:rPr>
              <a:t>）、芯片设计等技术领域居于国内领先地位，产品广泛应用于各我军总部各部局、各军兵种、政府机关以及航空航天、电力能源等领域。</a:t>
            </a:r>
            <a:endParaRPr lang="zh-CN" altLang="en-US"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lgn="ctr"/>
            <a:r>
              <a:rPr lang="zh-CN" altLang="en-US" dirty="0" smtClean="0"/>
              <a:t>公司目前及未来主要开展的项目介绍</a:t>
            </a:r>
            <a:r>
              <a:rPr lang="en-US" altLang="zh-CN" dirty="0" smtClean="0"/>
              <a:t/>
            </a:r>
            <a:br>
              <a:rPr lang="en-US" altLang="zh-CN" dirty="0" smtClean="0"/>
            </a:br>
            <a:r>
              <a:rPr lang="en-US" altLang="zh-CN" sz="1800" dirty="0" smtClean="0"/>
              <a:t>(</a:t>
            </a:r>
            <a:r>
              <a:rPr lang="zh-CN" altLang="en-US" sz="1800" dirty="0" smtClean="0"/>
              <a:t>可附图片及图表说明</a:t>
            </a:r>
            <a:r>
              <a:rPr lang="en-US" altLang="zh-CN" sz="1800" dirty="0" smtClean="0"/>
              <a:t>)</a:t>
            </a:r>
            <a:endParaRPr lang="zh-CN" altLang="en-US" sz="1800" dirty="0"/>
          </a:p>
        </p:txBody>
      </p:sp>
      <p:sp>
        <p:nvSpPr>
          <p:cNvPr id="100" name="文本框 99"/>
          <p:cNvSpPr txBox="1"/>
          <p:nvPr/>
        </p:nvSpPr>
        <p:spPr>
          <a:xfrm>
            <a:off x="601345" y="1390650"/>
            <a:ext cx="10989945" cy="4053840"/>
          </a:xfrm>
          <a:prstGeom prst="rect">
            <a:avLst/>
          </a:prstGeom>
          <a:noFill/>
          <a:ln w="9525">
            <a:noFill/>
          </a:ln>
        </p:spPr>
        <p:txBody>
          <a:bodyPr wrap="square">
            <a:spAutoFit/>
          </a:bodyPr>
          <a:lstStyle/>
          <a:p>
            <a:pPr marL="0" indent="355600" algn="l"/>
            <a:r>
              <a:rPr sz="2000" b="0" u="none">
                <a:latin typeface="仿宋" panose="02010609060101010101" charset="-122"/>
                <a:ea typeface="仿宋" panose="02010609060101010101" charset="-122"/>
                <a:cs typeface="仿宋" panose="02010609060101010101" charset="-122"/>
              </a:rPr>
              <a:t>物联网事业部是一家以国家信息化和国防现代化建设为已任，以RFID和防信息泄漏技术为基础，国内领先的物联网解决方案提供商、产品供应商、信息系统集成商。主要从事物联网专用芯片、模组和终端的研发、设计、生产，打造物联网开放平台，推广物联网解决方案，致力于推动物联网产业的规模应用。</a:t>
            </a:r>
          </a:p>
          <a:p>
            <a:pPr marL="0" indent="355600" algn="l"/>
            <a:r>
              <a:rPr sz="2000" b="0" u="none">
                <a:latin typeface="仿宋" panose="02010609060101010101" charset="-122"/>
                <a:ea typeface="仿宋" panose="02010609060101010101" charset="-122"/>
                <a:cs typeface="仿宋" panose="02010609060101010101" charset="-122"/>
              </a:rPr>
              <a:t>三大领域</a:t>
            </a:r>
          </a:p>
          <a:p>
            <a:pPr marL="0" indent="355600" algn="l"/>
            <a:r>
              <a:rPr sz="2000" b="0" u="none">
                <a:latin typeface="仿宋" panose="02010609060101010101" charset="-122"/>
                <a:ea typeface="仿宋" panose="02010609060101010101" charset="-122"/>
                <a:cs typeface="仿宋" panose="02010609060101010101" charset="-122"/>
              </a:rPr>
              <a:t>事业部致力于从智能交通、涉密管控、</a:t>
            </a:r>
            <a:r>
              <a:rPr lang="zh-CN" sz="2000" b="0" u="none">
                <a:latin typeface="仿宋" panose="02010609060101010101" charset="-122"/>
                <a:ea typeface="仿宋" panose="02010609060101010101" charset="-122"/>
                <a:cs typeface="仿宋" panose="02010609060101010101" charset="-122"/>
              </a:rPr>
              <a:t>装备管理</a:t>
            </a:r>
            <a:r>
              <a:rPr sz="2000" b="0" u="none">
                <a:latin typeface="仿宋" panose="02010609060101010101" charset="-122"/>
                <a:ea typeface="仿宋" panose="02010609060101010101" charset="-122"/>
                <a:cs typeface="仿宋" panose="02010609060101010101" charset="-122"/>
              </a:rPr>
              <a:t>等主要领域方向，进行军品和民品市场的项目争取、产品研制和系统建设。</a:t>
            </a:r>
          </a:p>
          <a:p>
            <a:pPr marL="0" indent="355600" algn="l"/>
            <a:r>
              <a:rPr sz="2000" b="0" u="none">
                <a:latin typeface="仿宋" panose="02010609060101010101" charset="-122"/>
                <a:ea typeface="仿宋" panose="02010609060101010101" charset="-122"/>
                <a:cs typeface="仿宋" panose="02010609060101010101" charset="-122"/>
              </a:rPr>
              <a:t></a:t>
            </a:r>
            <a:r>
              <a:rPr lang="zh-CN" sz="2000" b="0" u="none">
                <a:latin typeface="仿宋" panose="02010609060101010101" charset="-122"/>
                <a:ea typeface="仿宋" panose="02010609060101010101" charset="-122"/>
                <a:cs typeface="仿宋" panose="02010609060101010101" charset="-122"/>
              </a:rPr>
              <a:t>研发方向</a:t>
            </a:r>
          </a:p>
          <a:p>
            <a:pPr marL="0" indent="355600" algn="l"/>
            <a:r>
              <a:rPr sz="2000" b="0" u="none">
                <a:latin typeface="仿宋" panose="02010609060101010101" charset="-122"/>
                <a:ea typeface="仿宋" panose="02010609060101010101" charset="-122"/>
                <a:cs typeface="仿宋" panose="02010609060101010101" charset="-122"/>
              </a:rPr>
              <a:t>RFID标准制定及验证、物联网感知设备</a:t>
            </a:r>
            <a:r>
              <a:rPr lang="zh-CN" sz="2000" b="0" u="none">
                <a:latin typeface="仿宋" panose="02010609060101010101" charset="-122"/>
                <a:ea typeface="仿宋" panose="02010609060101010101" charset="-122"/>
                <a:cs typeface="仿宋" panose="02010609060101010101" charset="-122"/>
              </a:rPr>
              <a:t>设计及</a:t>
            </a:r>
            <a:r>
              <a:rPr sz="2000" b="0" u="none">
                <a:latin typeface="仿宋" panose="02010609060101010101" charset="-122"/>
                <a:ea typeface="仿宋" panose="02010609060101010101" charset="-122"/>
                <a:cs typeface="仿宋" panose="02010609060101010101" charset="-122"/>
              </a:rPr>
              <a:t>研制、多功能物联网应用终端设计、物联网安全体系设计、信息系统集成以及大数据分析等。</a:t>
            </a:r>
          </a:p>
          <a:p>
            <a:pPr marL="0" indent="355600" algn="l"/>
            <a:r>
              <a:rPr sz="2000" b="0" u="none">
                <a:latin typeface="仿宋" panose="02010609060101010101" charset="-122"/>
                <a:ea typeface="仿宋" panose="02010609060101010101" charset="-122"/>
                <a:cs typeface="仿宋" panose="02010609060101010101" charset="-122"/>
              </a:rPr>
              <a:t></a:t>
            </a:r>
            <a:r>
              <a:rPr lang="zh-CN" sz="2000" b="0" u="none">
                <a:latin typeface="仿宋" panose="02010609060101010101" charset="-122"/>
                <a:ea typeface="仿宋" panose="02010609060101010101" charset="-122"/>
                <a:cs typeface="仿宋" panose="02010609060101010101" charset="-122"/>
              </a:rPr>
              <a:t>主要项目</a:t>
            </a:r>
          </a:p>
          <a:p>
            <a:pPr marL="0" indent="355600" algn="l"/>
            <a:r>
              <a:rPr lang="zh-CN" sz="2000" b="0" u="none">
                <a:latin typeface="仿宋" panose="02010609060101010101" charset="-122"/>
                <a:ea typeface="仿宋" panose="02010609060101010101" charset="-122"/>
                <a:cs typeface="仿宋" panose="02010609060101010101" charset="-122"/>
              </a:rPr>
              <a:t>公安部涉密载体管理系统、汽车电子标识系统及交通大数据分析平台、产品维修保障管理信息系统、军人保障标识牌、智能制造系统、智能读写器研发、</a:t>
            </a:r>
            <a:r>
              <a:rPr lang="en-US" altLang="zh-CN" sz="2000" b="0" u="none">
                <a:latin typeface="仿宋" panose="02010609060101010101" charset="-122"/>
                <a:ea typeface="仿宋" panose="02010609060101010101" charset="-122"/>
                <a:cs typeface="仿宋" panose="02010609060101010101" charset="-122"/>
              </a:rPr>
              <a:t>LORA</a:t>
            </a:r>
            <a:r>
              <a:rPr lang="zh-CN" altLang="en-US" sz="2000" b="0" u="none">
                <a:latin typeface="仿宋" panose="02010609060101010101" charset="-122"/>
                <a:ea typeface="仿宋" panose="02010609060101010101" charset="-122"/>
                <a:cs typeface="仿宋" panose="02010609060101010101" charset="-122"/>
              </a:rPr>
              <a:t>协议开发等。</a:t>
            </a:r>
            <a:r>
              <a:rPr sz="2000" b="0" u="none">
                <a:latin typeface="仿宋" panose="02010609060101010101" charset="-122"/>
                <a:ea typeface="仿宋" panose="02010609060101010101" charset="-122"/>
                <a:cs typeface="仿宋" panose="02010609060101010101" charset="-122"/>
              </a:rPr>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lgn="ctr"/>
            <a:r>
              <a:rPr lang="zh-CN" altLang="en-US" dirty="0" smtClean="0"/>
              <a:t>学生主要承担的工作及研究方向</a:t>
            </a:r>
            <a:r>
              <a:rPr lang="en-US" altLang="zh-CN" dirty="0" smtClean="0"/>
              <a:t/>
            </a:r>
            <a:br>
              <a:rPr lang="en-US" altLang="zh-CN" dirty="0" smtClean="0"/>
            </a:br>
            <a:endParaRPr lang="zh-CN" altLang="en-US" dirty="0"/>
          </a:p>
        </p:txBody>
      </p:sp>
      <p:sp>
        <p:nvSpPr>
          <p:cNvPr id="3" name="文本框 2"/>
          <p:cNvSpPr txBox="1"/>
          <p:nvPr/>
        </p:nvSpPr>
        <p:spPr>
          <a:xfrm>
            <a:off x="358140" y="1246505"/>
            <a:ext cx="11697335" cy="4800600"/>
          </a:xfrm>
          <a:prstGeom prst="rect">
            <a:avLst/>
          </a:prstGeom>
          <a:noFill/>
        </p:spPr>
        <p:txBody>
          <a:bodyPr wrap="square" rtlCol="0" anchor="t">
            <a:spAutoFit/>
          </a:bodyPr>
          <a:lstStyle/>
          <a:p>
            <a:r>
              <a:rPr sz="2300">
                <a:latin typeface="仿宋" panose="02010609060101010101" charset="-122"/>
                <a:ea typeface="仿宋" panose="02010609060101010101" charset="-122"/>
                <a:cs typeface="仿宋" panose="02010609060101010101" charset="-122"/>
                <a:sym typeface="+mn-ea"/>
              </a:rPr>
              <a:t>1、物联网信息系统设计与开发</a:t>
            </a:r>
            <a:br>
              <a:rPr sz="2300">
                <a:latin typeface="仿宋" panose="02010609060101010101" charset="-122"/>
                <a:ea typeface="仿宋" panose="02010609060101010101" charset="-122"/>
                <a:cs typeface="仿宋" panose="02010609060101010101" charset="-122"/>
                <a:sym typeface="+mn-ea"/>
              </a:rPr>
            </a:br>
            <a:r>
              <a:rPr sz="2300">
                <a:latin typeface="仿宋" panose="02010609060101010101" charset="-122"/>
                <a:ea typeface="仿宋" panose="02010609060101010101" charset="-122"/>
                <a:cs typeface="仿宋" panose="02010609060101010101" charset="-122"/>
                <a:sym typeface="+mn-ea"/>
              </a:rPr>
              <a:t>   设计和实现大型物联网信息系统，业务领域包括智慧交通、涉密管控、军事后勤保障。</a:t>
            </a:r>
            <a:br>
              <a:rPr sz="2300">
                <a:latin typeface="仿宋" panose="02010609060101010101" charset="-122"/>
                <a:ea typeface="仿宋" panose="02010609060101010101" charset="-122"/>
                <a:cs typeface="仿宋" panose="02010609060101010101" charset="-122"/>
                <a:sym typeface="+mn-ea"/>
              </a:rPr>
            </a:br>
            <a:r>
              <a:rPr sz="2300">
                <a:latin typeface="仿宋" panose="02010609060101010101" charset="-122"/>
                <a:ea typeface="仿宋" panose="02010609060101010101" charset="-122"/>
                <a:cs typeface="仿宋" panose="02010609060101010101" charset="-122"/>
                <a:sym typeface="+mn-ea"/>
              </a:rPr>
              <a:t>   主要承担的工作：信息系统顶层规划研究；技术调研与方案设计；软件设计与实现。</a:t>
            </a:r>
            <a:br>
              <a:rPr sz="2300">
                <a:latin typeface="仿宋" panose="02010609060101010101" charset="-122"/>
                <a:ea typeface="仿宋" panose="02010609060101010101" charset="-122"/>
                <a:cs typeface="仿宋" panose="02010609060101010101" charset="-122"/>
                <a:sym typeface="+mn-ea"/>
              </a:rPr>
            </a:br>
            <a:r>
              <a:rPr sz="2300">
                <a:latin typeface="仿宋" panose="02010609060101010101" charset="-122"/>
                <a:ea typeface="仿宋" panose="02010609060101010101" charset="-122"/>
                <a:cs typeface="仿宋" panose="02010609060101010101" charset="-122"/>
                <a:sym typeface="+mn-ea"/>
              </a:rPr>
              <a:t>2、物联网大数据分析</a:t>
            </a:r>
            <a:br>
              <a:rPr sz="2300">
                <a:latin typeface="仿宋" panose="02010609060101010101" charset="-122"/>
                <a:ea typeface="仿宋" panose="02010609060101010101" charset="-122"/>
                <a:cs typeface="仿宋" panose="02010609060101010101" charset="-122"/>
                <a:sym typeface="+mn-ea"/>
              </a:rPr>
            </a:br>
            <a:r>
              <a:rPr sz="2300">
                <a:latin typeface="仿宋" panose="02010609060101010101" charset="-122"/>
                <a:ea typeface="仿宋" panose="02010609060101010101" charset="-122"/>
                <a:cs typeface="仿宋" panose="02010609060101010101" charset="-122"/>
                <a:sym typeface="+mn-ea"/>
              </a:rPr>
              <a:t>   基于传感器采集的海量数据进行数据分析和可视化展示，业务领域包括智能交通、仓储物流和智能制造等。</a:t>
            </a:r>
            <a:br>
              <a:rPr sz="2300">
                <a:latin typeface="仿宋" panose="02010609060101010101" charset="-122"/>
                <a:ea typeface="仿宋" panose="02010609060101010101" charset="-122"/>
                <a:cs typeface="仿宋" panose="02010609060101010101" charset="-122"/>
                <a:sym typeface="+mn-ea"/>
              </a:rPr>
            </a:br>
            <a:r>
              <a:rPr sz="2300">
                <a:latin typeface="仿宋" panose="02010609060101010101" charset="-122"/>
                <a:ea typeface="仿宋" panose="02010609060101010101" charset="-122"/>
                <a:cs typeface="仿宋" panose="02010609060101010101" charset="-122"/>
                <a:sym typeface="+mn-ea"/>
              </a:rPr>
              <a:t>   主要承担的工作：大数据基础设施构建与优化；大数据建模；算法设计与实现；数据可视化开发。</a:t>
            </a:r>
            <a:br>
              <a:rPr sz="2300">
                <a:latin typeface="仿宋" panose="02010609060101010101" charset="-122"/>
                <a:ea typeface="仿宋" panose="02010609060101010101" charset="-122"/>
                <a:cs typeface="仿宋" panose="02010609060101010101" charset="-122"/>
                <a:sym typeface="+mn-ea"/>
              </a:rPr>
            </a:br>
            <a:r>
              <a:rPr sz="2300">
                <a:latin typeface="仿宋" panose="02010609060101010101" charset="-122"/>
                <a:ea typeface="仿宋" panose="02010609060101010101" charset="-122"/>
                <a:cs typeface="仿宋" panose="02010609060101010101" charset="-122"/>
                <a:sym typeface="+mn-ea"/>
              </a:rPr>
              <a:t>3、低功耗广域网组网协议设计</a:t>
            </a:r>
            <a:br>
              <a:rPr sz="2300">
                <a:latin typeface="仿宋" panose="02010609060101010101" charset="-122"/>
                <a:ea typeface="仿宋" panose="02010609060101010101" charset="-122"/>
                <a:cs typeface="仿宋" panose="02010609060101010101" charset="-122"/>
                <a:sym typeface="+mn-ea"/>
              </a:rPr>
            </a:br>
            <a:r>
              <a:rPr sz="2300">
                <a:latin typeface="仿宋" panose="02010609060101010101" charset="-122"/>
                <a:ea typeface="仿宋" panose="02010609060101010101" charset="-122"/>
                <a:cs typeface="仿宋" panose="02010609060101010101" charset="-122"/>
                <a:sym typeface="+mn-ea"/>
              </a:rPr>
              <a:t>   面向野外和战场环境下传感器网络的自组网需求设计和实现低功耗广域网的组网协议。</a:t>
            </a:r>
            <a:br>
              <a:rPr sz="2300">
                <a:latin typeface="仿宋" panose="02010609060101010101" charset="-122"/>
                <a:ea typeface="仿宋" panose="02010609060101010101" charset="-122"/>
                <a:cs typeface="仿宋" panose="02010609060101010101" charset="-122"/>
                <a:sym typeface="+mn-ea"/>
              </a:rPr>
            </a:br>
            <a:r>
              <a:rPr sz="2300">
                <a:latin typeface="仿宋" panose="02010609060101010101" charset="-122"/>
                <a:ea typeface="仿宋" panose="02010609060101010101" charset="-122"/>
                <a:cs typeface="仿宋" panose="02010609060101010101" charset="-122"/>
                <a:sym typeface="+mn-ea"/>
              </a:rPr>
              <a:t>   要承担的工作：文献、技术与产品调研；组网协议设计、仿真与实现；原型产品开发。</a:t>
            </a:r>
            <a:br>
              <a:rPr sz="2300">
                <a:latin typeface="仿宋" panose="02010609060101010101" charset="-122"/>
                <a:ea typeface="仿宋" panose="02010609060101010101" charset="-122"/>
                <a:cs typeface="仿宋" panose="02010609060101010101" charset="-122"/>
                <a:sym typeface="+mn-ea"/>
              </a:rPr>
            </a:br>
            <a:r>
              <a:rPr lang="en-US" altLang="zh-CN" sz="2800" dirty="0">
                <a:sym typeface="+mn-ea"/>
              </a:rPr>
              <a:t/>
            </a:r>
            <a:br>
              <a:rPr lang="en-US" altLang="zh-CN" sz="2800" dirty="0">
                <a:sym typeface="+mn-ea"/>
              </a:rPr>
            </a:br>
            <a:endParaRPr lang="zh-CN" altLang="en-US" sz="28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lgn="ctr"/>
            <a:r>
              <a:rPr lang="zh-CN" altLang="en-US" dirty="0" smtClean="0"/>
              <a:t>企业管理制度、相关待遇及工作环境</a:t>
            </a:r>
            <a:r>
              <a:rPr lang="en-US" altLang="zh-CN" dirty="0" smtClean="0"/>
              <a:t/>
            </a:r>
            <a:br>
              <a:rPr lang="en-US" altLang="zh-CN" dirty="0" smtClean="0"/>
            </a:br>
            <a:endParaRPr lang="zh-CN" altLang="en-US" sz="2000" dirty="0"/>
          </a:p>
        </p:txBody>
      </p:sp>
      <p:sp>
        <p:nvSpPr>
          <p:cNvPr id="3" name="文本框 2"/>
          <p:cNvSpPr txBox="1"/>
          <p:nvPr/>
        </p:nvSpPr>
        <p:spPr>
          <a:xfrm>
            <a:off x="358140" y="1246505"/>
            <a:ext cx="11697335" cy="5151120"/>
          </a:xfrm>
          <a:prstGeom prst="rect">
            <a:avLst/>
          </a:prstGeom>
          <a:noFill/>
        </p:spPr>
        <p:txBody>
          <a:bodyPr wrap="square" rtlCol="0" anchor="t">
            <a:spAutoFit/>
          </a:bodyPr>
          <a:lstStyle/>
          <a:p>
            <a:endParaRPr sz="2300">
              <a:latin typeface="仿宋" panose="02010609060101010101" charset="-122"/>
              <a:ea typeface="仿宋" panose="02010609060101010101" charset="-122"/>
              <a:cs typeface="仿宋" panose="02010609060101010101" charset="-122"/>
              <a:sym typeface="+mn-ea"/>
            </a:endParaRPr>
          </a:p>
          <a:p>
            <a:r>
              <a:rPr sz="2300">
                <a:latin typeface="仿宋" panose="02010609060101010101" charset="-122"/>
                <a:ea typeface="仿宋" panose="02010609060101010101" charset="-122"/>
                <a:cs typeface="仿宋" panose="02010609060101010101" charset="-122"/>
                <a:sym typeface="+mn-ea"/>
              </a:rPr>
              <a:t>1、</a:t>
            </a:r>
            <a:r>
              <a:rPr lang="zh-CN" sz="2300">
                <a:latin typeface="仿宋" panose="02010609060101010101" charset="-122"/>
                <a:ea typeface="仿宋" panose="02010609060101010101" charset="-122"/>
                <a:cs typeface="仿宋" panose="02010609060101010101" charset="-122"/>
                <a:sym typeface="+mn-ea"/>
              </a:rPr>
              <a:t>企业使命：</a:t>
            </a:r>
            <a:r>
              <a:rPr lang="en-US" altLang="zh-CN" sz="2300">
                <a:latin typeface="仿宋" panose="02010609060101010101" charset="-122"/>
                <a:ea typeface="仿宋" panose="02010609060101010101" charset="-122"/>
                <a:cs typeface="仿宋" panose="02010609060101010101" charset="-122"/>
                <a:sym typeface="+mn-ea"/>
              </a:rPr>
              <a:t>“</a:t>
            </a:r>
            <a:r>
              <a:rPr lang="zh-CN" altLang="en-US" sz="2300">
                <a:latin typeface="仿宋" panose="02010609060101010101" charset="-122"/>
                <a:ea typeface="仿宋" panose="02010609060101010101" charset="-122"/>
                <a:cs typeface="仿宋" panose="02010609060101010101" charset="-122"/>
                <a:sym typeface="+mn-ea"/>
              </a:rPr>
              <a:t>科技强军、航天报国</a:t>
            </a:r>
            <a:r>
              <a:rPr lang="en-US" altLang="zh-CN" sz="2300">
                <a:latin typeface="仿宋" panose="02010609060101010101" charset="-122"/>
                <a:ea typeface="仿宋" panose="02010609060101010101" charset="-122"/>
                <a:cs typeface="仿宋" panose="02010609060101010101" charset="-122"/>
                <a:sym typeface="+mn-ea"/>
              </a:rPr>
              <a:t>”</a:t>
            </a:r>
          </a:p>
          <a:p>
            <a:pPr lvl="1"/>
            <a:r>
              <a:rPr lang="zh-CN" altLang="en-US" sz="2300">
                <a:latin typeface="仿宋" panose="02010609060101010101" charset="-122"/>
                <a:ea typeface="仿宋" panose="02010609060101010101" charset="-122"/>
                <a:cs typeface="仿宋" panose="02010609060101010101" charset="-122"/>
                <a:sym typeface="+mn-ea"/>
              </a:rPr>
              <a:t>企业精神：</a:t>
            </a:r>
            <a:r>
              <a:rPr lang="en-US" altLang="zh-CN" sz="2300">
                <a:latin typeface="仿宋" panose="02010609060101010101" charset="-122"/>
                <a:ea typeface="仿宋" panose="02010609060101010101" charset="-122"/>
                <a:cs typeface="仿宋" panose="02010609060101010101" charset="-122"/>
                <a:sym typeface="+mn-ea"/>
              </a:rPr>
              <a:t>“</a:t>
            </a:r>
            <a:r>
              <a:rPr lang="zh-CN" altLang="en-US" sz="2300">
                <a:latin typeface="仿宋" panose="02010609060101010101" charset="-122"/>
                <a:ea typeface="仿宋" panose="02010609060101010101" charset="-122"/>
                <a:cs typeface="仿宋" panose="02010609060101010101" charset="-122"/>
                <a:sym typeface="+mn-ea"/>
              </a:rPr>
              <a:t>求实、创新、协同、奉献</a:t>
            </a:r>
            <a:r>
              <a:rPr lang="en-US" altLang="zh-CN" sz="2300">
                <a:latin typeface="仿宋" panose="02010609060101010101" charset="-122"/>
                <a:ea typeface="仿宋" panose="02010609060101010101" charset="-122"/>
                <a:cs typeface="仿宋" panose="02010609060101010101" charset="-122"/>
                <a:sym typeface="+mn-ea"/>
              </a:rPr>
              <a:t>”</a:t>
            </a:r>
          </a:p>
          <a:p>
            <a:pPr lvl="1"/>
            <a:r>
              <a:rPr lang="zh-CN" altLang="en-US" sz="2300">
                <a:latin typeface="仿宋" panose="02010609060101010101" charset="-122"/>
                <a:ea typeface="仿宋" panose="02010609060101010101" charset="-122"/>
                <a:cs typeface="仿宋" panose="02010609060101010101" charset="-122"/>
                <a:sym typeface="+mn-ea"/>
              </a:rPr>
              <a:t>工作精神：</a:t>
            </a:r>
            <a:r>
              <a:rPr lang="en-US" altLang="zh-CN" sz="2300">
                <a:latin typeface="仿宋" panose="02010609060101010101" charset="-122"/>
                <a:ea typeface="仿宋" panose="02010609060101010101" charset="-122"/>
                <a:cs typeface="仿宋" panose="02010609060101010101" charset="-122"/>
                <a:sym typeface="+mn-ea"/>
              </a:rPr>
              <a:t>“</a:t>
            </a:r>
            <a:r>
              <a:rPr lang="zh-CN" altLang="en-US" sz="2300">
                <a:latin typeface="仿宋" panose="02010609060101010101" charset="-122"/>
                <a:ea typeface="仿宋" panose="02010609060101010101" charset="-122"/>
                <a:cs typeface="仿宋" panose="02010609060101010101" charset="-122"/>
                <a:sym typeface="+mn-ea"/>
              </a:rPr>
              <a:t>干事、简单、阳光、团队</a:t>
            </a:r>
            <a:r>
              <a:rPr lang="en-US" altLang="zh-CN" sz="2300">
                <a:latin typeface="仿宋" panose="02010609060101010101" charset="-122"/>
                <a:ea typeface="仿宋" panose="02010609060101010101" charset="-122"/>
                <a:cs typeface="仿宋" panose="02010609060101010101" charset="-122"/>
                <a:sym typeface="+mn-ea"/>
              </a:rPr>
              <a:t>”</a:t>
            </a:r>
          </a:p>
          <a:p>
            <a:pPr lvl="1"/>
            <a:r>
              <a:rPr lang="zh-CN" altLang="en-US" sz="2300">
                <a:latin typeface="仿宋" panose="02010609060101010101" charset="-122"/>
                <a:ea typeface="仿宋" panose="02010609060101010101" charset="-122"/>
                <a:cs typeface="仿宋" panose="02010609060101010101" charset="-122"/>
                <a:sym typeface="+mn-ea"/>
              </a:rPr>
              <a:t>人才理念：</a:t>
            </a:r>
            <a:r>
              <a:rPr lang="en-US" altLang="zh-CN" sz="2300">
                <a:latin typeface="仿宋" panose="02010609060101010101" charset="-122"/>
                <a:ea typeface="仿宋" panose="02010609060101010101" charset="-122"/>
                <a:cs typeface="仿宋" panose="02010609060101010101" charset="-122"/>
                <a:sym typeface="+mn-ea"/>
              </a:rPr>
              <a:t>“</a:t>
            </a:r>
            <a:r>
              <a:rPr lang="zh-CN" altLang="en-US" sz="2300">
                <a:latin typeface="仿宋" panose="02010609060101010101" charset="-122"/>
                <a:ea typeface="仿宋" panose="02010609060101010101" charset="-122"/>
                <a:cs typeface="仿宋" panose="02010609060101010101" charset="-122"/>
                <a:sym typeface="+mn-ea"/>
              </a:rPr>
              <a:t>立德育人，尽展其才，同创共享，成就未来</a:t>
            </a:r>
            <a:r>
              <a:rPr lang="en-US" altLang="zh-CN" sz="2300">
                <a:latin typeface="仿宋" panose="02010609060101010101" charset="-122"/>
                <a:ea typeface="仿宋" panose="02010609060101010101" charset="-122"/>
                <a:cs typeface="仿宋" panose="02010609060101010101" charset="-122"/>
                <a:sym typeface="+mn-ea"/>
              </a:rPr>
              <a:t>”</a:t>
            </a:r>
          </a:p>
          <a:p>
            <a:pPr lvl="1"/>
            <a:r>
              <a:rPr lang="zh-CN" altLang="en-US" sz="2300">
                <a:latin typeface="仿宋" panose="02010609060101010101" charset="-122"/>
                <a:ea typeface="仿宋" panose="02010609060101010101" charset="-122"/>
                <a:cs typeface="仿宋" panose="02010609060101010101" charset="-122"/>
                <a:sym typeface="+mn-ea"/>
              </a:rPr>
              <a:t>员工准则：</a:t>
            </a:r>
            <a:r>
              <a:rPr lang="en-US" altLang="zh-CN" sz="2300">
                <a:latin typeface="仿宋" panose="02010609060101010101" charset="-122"/>
                <a:ea typeface="仿宋" panose="02010609060101010101" charset="-122"/>
                <a:cs typeface="仿宋" panose="02010609060101010101" charset="-122"/>
                <a:sym typeface="+mn-ea"/>
              </a:rPr>
              <a:t>“</a:t>
            </a:r>
            <a:r>
              <a:rPr lang="zh-CN" altLang="en-US" sz="2300">
                <a:latin typeface="仿宋" panose="02010609060101010101" charset="-122"/>
                <a:ea typeface="仿宋" panose="02010609060101010101" charset="-122"/>
                <a:cs typeface="仿宋" panose="02010609060101010101" charset="-122"/>
                <a:sym typeface="+mn-ea"/>
              </a:rPr>
              <a:t>勇于开拓，追求卓越。爱岗敬业，协同奉献。诚信守则，明礼友善。爱所如家，荣辱与共。</a:t>
            </a:r>
            <a:r>
              <a:rPr lang="en-US" altLang="zh-CN" sz="2300">
                <a:latin typeface="仿宋" panose="02010609060101010101" charset="-122"/>
                <a:ea typeface="仿宋" panose="02010609060101010101" charset="-122"/>
                <a:cs typeface="仿宋" panose="02010609060101010101" charset="-122"/>
                <a:sym typeface="+mn-ea"/>
              </a:rPr>
              <a:t>”</a:t>
            </a:r>
          </a:p>
          <a:p>
            <a:pPr lvl="1"/>
            <a:r>
              <a:rPr sz="2300">
                <a:latin typeface="仿宋" panose="02010609060101010101" charset="-122"/>
                <a:ea typeface="仿宋" panose="02010609060101010101" charset="-122"/>
                <a:cs typeface="仿宋" panose="02010609060101010101" charset="-122"/>
                <a:sym typeface="+mn-ea"/>
              </a:rPr>
              <a:t>2、待遇</a:t>
            </a:r>
            <a:br>
              <a:rPr sz="2300">
                <a:latin typeface="仿宋" panose="02010609060101010101" charset="-122"/>
                <a:ea typeface="仿宋" panose="02010609060101010101" charset="-122"/>
                <a:cs typeface="仿宋" panose="02010609060101010101" charset="-122"/>
                <a:sym typeface="+mn-ea"/>
              </a:rPr>
            </a:br>
            <a:r>
              <a:rPr lang="zh-CN" sz="2300">
                <a:latin typeface="仿宋" panose="02010609060101010101" charset="-122"/>
                <a:ea typeface="仿宋" panose="02010609060101010101" charset="-122"/>
                <a:cs typeface="仿宋" panose="02010609060101010101" charset="-122"/>
                <a:sym typeface="+mn-ea"/>
              </a:rPr>
              <a:t>薪酬：学生期间，每月发放实习费，根据当有表现情况实习费在</a:t>
            </a:r>
            <a:r>
              <a:rPr lang="en-US" altLang="zh-CN" sz="2300">
                <a:latin typeface="仿宋" panose="02010609060101010101" charset="-122"/>
                <a:ea typeface="仿宋" panose="02010609060101010101" charset="-122"/>
                <a:cs typeface="仿宋" panose="02010609060101010101" charset="-122"/>
                <a:sym typeface="+mn-ea"/>
              </a:rPr>
              <a:t>1500-3500</a:t>
            </a:r>
            <a:r>
              <a:rPr lang="zh-CN" altLang="en-US" sz="2300">
                <a:latin typeface="仿宋" panose="02010609060101010101" charset="-122"/>
                <a:ea typeface="仿宋" panose="02010609060101010101" charset="-122"/>
                <a:cs typeface="仿宋" panose="02010609060101010101" charset="-122"/>
                <a:sym typeface="+mn-ea"/>
              </a:rPr>
              <a:t>元之间，同时每月提供</a:t>
            </a:r>
            <a:r>
              <a:rPr lang="en-US" altLang="zh-CN" sz="2300">
                <a:latin typeface="仿宋" panose="02010609060101010101" charset="-122"/>
                <a:ea typeface="仿宋" panose="02010609060101010101" charset="-122"/>
                <a:cs typeface="仿宋" panose="02010609060101010101" charset="-122"/>
                <a:sym typeface="+mn-ea"/>
              </a:rPr>
              <a:t>500</a:t>
            </a:r>
            <a:r>
              <a:rPr lang="zh-CN" altLang="en-US" sz="2300">
                <a:latin typeface="仿宋" panose="02010609060101010101" charset="-122"/>
                <a:ea typeface="仿宋" panose="02010609060101010101" charset="-122"/>
                <a:cs typeface="仿宋" panose="02010609060101010101" charset="-122"/>
                <a:sym typeface="+mn-ea"/>
              </a:rPr>
              <a:t>元所食堂餐卡。毕业后优先聘用，聘用月薪不低于一万元</a:t>
            </a:r>
            <a:r>
              <a:rPr sz="2300">
                <a:latin typeface="仿宋" panose="02010609060101010101" charset="-122"/>
                <a:ea typeface="仿宋" panose="02010609060101010101" charset="-122"/>
                <a:cs typeface="仿宋" panose="02010609060101010101" charset="-122"/>
                <a:sym typeface="+mn-ea"/>
              </a:rPr>
              <a:t>。</a:t>
            </a:r>
            <a:br>
              <a:rPr sz="2300">
                <a:latin typeface="仿宋" panose="02010609060101010101" charset="-122"/>
                <a:ea typeface="仿宋" panose="02010609060101010101" charset="-122"/>
                <a:cs typeface="仿宋" panose="02010609060101010101" charset="-122"/>
                <a:sym typeface="+mn-ea"/>
              </a:rPr>
            </a:br>
            <a:r>
              <a:rPr sz="2300">
                <a:latin typeface="仿宋" panose="02010609060101010101" charset="-122"/>
                <a:ea typeface="仿宋" panose="02010609060101010101" charset="-122"/>
                <a:cs typeface="仿宋" panose="02010609060101010101" charset="-122"/>
                <a:sym typeface="+mn-ea"/>
              </a:rPr>
              <a:t>3、</a:t>
            </a:r>
            <a:r>
              <a:rPr lang="zh-CN" sz="2300">
                <a:latin typeface="仿宋" panose="02010609060101010101" charset="-122"/>
                <a:ea typeface="仿宋" panose="02010609060101010101" charset="-122"/>
                <a:cs typeface="仿宋" panose="02010609060101010101" charset="-122"/>
                <a:sym typeface="+mn-ea"/>
              </a:rPr>
              <a:t>住宿</a:t>
            </a:r>
            <a:r>
              <a:rPr sz="2300">
                <a:latin typeface="仿宋" panose="02010609060101010101" charset="-122"/>
                <a:ea typeface="仿宋" panose="02010609060101010101" charset="-122"/>
                <a:cs typeface="仿宋" panose="02010609060101010101" charset="-122"/>
                <a:sym typeface="+mn-ea"/>
              </a:rPr>
              <a:t/>
            </a:r>
            <a:br>
              <a:rPr sz="2300">
                <a:latin typeface="仿宋" panose="02010609060101010101" charset="-122"/>
                <a:ea typeface="仿宋" panose="02010609060101010101" charset="-122"/>
                <a:cs typeface="仿宋" panose="02010609060101010101" charset="-122"/>
                <a:sym typeface="+mn-ea"/>
              </a:rPr>
            </a:br>
            <a:r>
              <a:rPr sz="2300">
                <a:latin typeface="仿宋" panose="02010609060101010101" charset="-122"/>
                <a:ea typeface="仿宋" panose="02010609060101010101" charset="-122"/>
                <a:cs typeface="仿宋" panose="02010609060101010101" charset="-122"/>
                <a:sym typeface="+mn-ea"/>
              </a:rPr>
              <a:t> </a:t>
            </a:r>
            <a:r>
              <a:rPr lang="zh-CN" sz="2300">
                <a:latin typeface="仿宋" panose="02010609060101010101" charset="-122"/>
                <a:ea typeface="仿宋" panose="02010609060101010101" charset="-122"/>
                <a:cs typeface="仿宋" panose="02010609060101010101" charset="-122"/>
                <a:sym typeface="+mn-ea"/>
              </a:rPr>
              <a:t>学习期间，提供住宿。</a:t>
            </a:r>
            <a:r>
              <a:rPr sz="2300">
                <a:latin typeface="仿宋" panose="02010609060101010101" charset="-122"/>
                <a:ea typeface="仿宋" panose="02010609060101010101" charset="-122"/>
                <a:cs typeface="仿宋" panose="02010609060101010101" charset="-122"/>
                <a:sym typeface="+mn-ea"/>
              </a:rPr>
              <a:t>。</a:t>
            </a:r>
            <a:br>
              <a:rPr sz="2300">
                <a:latin typeface="仿宋" panose="02010609060101010101" charset="-122"/>
                <a:ea typeface="仿宋" panose="02010609060101010101" charset="-122"/>
                <a:cs typeface="仿宋" panose="02010609060101010101" charset="-122"/>
                <a:sym typeface="+mn-ea"/>
              </a:rPr>
            </a:br>
            <a:r>
              <a:rPr lang="en-US" altLang="zh-CN" sz="2800" dirty="0">
                <a:sym typeface="+mn-ea"/>
              </a:rPr>
              <a:t/>
            </a:r>
            <a:br>
              <a:rPr lang="en-US" altLang="zh-CN" sz="2800" dirty="0">
                <a:sym typeface="+mn-ea"/>
              </a:rPr>
            </a:br>
            <a:endParaRPr lang="zh-CN" altLang="en-US" sz="2800"/>
          </a:p>
        </p:txBody>
      </p: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560</Words>
  <Application>WPS 演示</Application>
  <PresentationFormat>自定义</PresentationFormat>
  <Paragraphs>22</Paragraphs>
  <Slides>4</Slides>
  <Notes>0</Notes>
  <HiddenSlides>0</HiddenSlides>
  <MMClips>0</MMClips>
  <ScaleCrop>false</ScaleCrop>
  <HeadingPairs>
    <vt:vector size="4" baseType="variant">
      <vt:variant>
        <vt:lpstr>主题</vt:lpstr>
      </vt:variant>
      <vt:variant>
        <vt:i4>1</vt:i4>
      </vt:variant>
      <vt:variant>
        <vt:lpstr>幻灯片标题</vt:lpstr>
      </vt:variant>
      <vt:variant>
        <vt:i4>4</vt:i4>
      </vt:variant>
    </vt:vector>
  </HeadingPairs>
  <TitlesOfParts>
    <vt:vector size="5" baseType="lpstr">
      <vt:lpstr>Office 主题​​</vt:lpstr>
      <vt:lpstr>中国航天科工集团第二研究院七〇六所公司名称及公司简介 计算机技术领域非全日制专业学位研究生招生计划</vt:lpstr>
      <vt:lpstr>公司目前及未来主要开展的项目介绍 (可附图片及图表说明)</vt:lpstr>
      <vt:lpstr>学生主要承担的工作及研究方向 </vt:lpstr>
      <vt:lpstr>企业管理制度、相关待遇及工作环境 </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公司名称</dc:title>
  <dc:creator>PC</dc:creator>
  <cp:lastModifiedBy>xd</cp:lastModifiedBy>
  <cp:revision>9</cp:revision>
  <dcterms:created xsi:type="dcterms:W3CDTF">2017-03-24T07:11:00Z</dcterms:created>
  <dcterms:modified xsi:type="dcterms:W3CDTF">2017-03-26T10:29:29Z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2052-10.1.0.6260</vt:lpwstr>
  </property>
</Properties>
</file>