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411" autoAdjust="0"/>
    <p:restoredTop sz="94660"/>
  </p:normalViewPr>
  <p:slideViewPr>
    <p:cSldViewPr snapToGrid="0">
      <p:cViewPr varScale="1">
        <p:scale>
          <a:sx n="85" d="100"/>
          <a:sy n="85" d="100"/>
        </p:scale>
        <p:origin x="-720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3FFA4-6E39-4A78-B1DD-E86645F0AE9F}" type="datetimeFigureOut">
              <a:rPr lang="zh-CN" altLang="en-US" smtClean="0"/>
              <a:pPr/>
              <a:t>2017-3-27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A868F-8B12-452B-840E-AAC03CEA630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51479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3FFA4-6E39-4A78-B1DD-E86645F0AE9F}" type="datetimeFigureOut">
              <a:rPr lang="zh-CN" altLang="en-US" smtClean="0"/>
              <a:pPr/>
              <a:t>2017-3-27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A868F-8B12-452B-840E-AAC03CEA630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645955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3FFA4-6E39-4A78-B1DD-E86645F0AE9F}" type="datetimeFigureOut">
              <a:rPr lang="zh-CN" altLang="en-US" smtClean="0"/>
              <a:pPr/>
              <a:t>2017-3-27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A868F-8B12-452B-840E-AAC03CEA630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509411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3FFA4-6E39-4A78-B1DD-E86645F0AE9F}" type="datetimeFigureOut">
              <a:rPr lang="zh-CN" altLang="en-US" smtClean="0"/>
              <a:pPr/>
              <a:t>2017-3-27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A868F-8B12-452B-840E-AAC03CEA630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472076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3FFA4-6E39-4A78-B1DD-E86645F0AE9F}" type="datetimeFigureOut">
              <a:rPr lang="zh-CN" altLang="en-US" smtClean="0"/>
              <a:pPr/>
              <a:t>2017-3-27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A868F-8B12-452B-840E-AAC03CEA630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484523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3FFA4-6E39-4A78-B1DD-E86645F0AE9F}" type="datetimeFigureOut">
              <a:rPr lang="zh-CN" altLang="en-US" smtClean="0"/>
              <a:pPr/>
              <a:t>2017-3-27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A868F-8B12-452B-840E-AAC03CEA630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261826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3FFA4-6E39-4A78-B1DD-E86645F0AE9F}" type="datetimeFigureOut">
              <a:rPr lang="zh-CN" altLang="en-US" smtClean="0"/>
              <a:pPr/>
              <a:t>2017-3-27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A868F-8B12-452B-840E-AAC03CEA630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812319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3FFA4-6E39-4A78-B1DD-E86645F0AE9F}" type="datetimeFigureOut">
              <a:rPr lang="zh-CN" altLang="en-US" smtClean="0"/>
              <a:pPr/>
              <a:t>2017-3-27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A868F-8B12-452B-840E-AAC03CEA630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4159056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3FFA4-6E39-4A78-B1DD-E86645F0AE9F}" type="datetimeFigureOut">
              <a:rPr lang="zh-CN" altLang="en-US" smtClean="0"/>
              <a:pPr/>
              <a:t>2017-3-27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A868F-8B12-452B-840E-AAC03CEA630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672827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3FFA4-6E39-4A78-B1DD-E86645F0AE9F}" type="datetimeFigureOut">
              <a:rPr lang="zh-CN" altLang="en-US" smtClean="0"/>
              <a:pPr/>
              <a:t>2017-3-27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A868F-8B12-452B-840E-AAC03CEA630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189452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3FFA4-6E39-4A78-B1DD-E86645F0AE9F}" type="datetimeFigureOut">
              <a:rPr lang="zh-CN" altLang="en-US" smtClean="0"/>
              <a:pPr/>
              <a:t>2017-3-27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A868F-8B12-452B-840E-AAC03CEA630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225480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B3FFA4-6E39-4A78-B1DD-E86645F0AE9F}" type="datetimeFigureOut">
              <a:rPr lang="zh-CN" altLang="en-US" smtClean="0"/>
              <a:pPr/>
              <a:t>2017-3-27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A868F-8B12-452B-840E-AAC03CEA630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105548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2024" y="365125"/>
            <a:ext cx="11161776" cy="1325563"/>
          </a:xfrm>
        </p:spPr>
        <p:txBody>
          <a:bodyPr>
            <a:normAutofit/>
          </a:bodyPr>
          <a:lstStyle/>
          <a:p>
            <a:pPr algn="ctr"/>
            <a:r>
              <a:rPr lang="zh-CN" altLang="en-US" dirty="0" smtClean="0"/>
              <a:t>公司名称及公司简介</a:t>
            </a: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zh-CN" altLang="en-US" sz="1800" dirty="0" smtClean="0"/>
              <a:t>计算机技术领域非全日制专业学位研究生招生计划</a:t>
            </a:r>
            <a:endParaRPr lang="zh-CN" altLang="en-US" sz="1800" dirty="0"/>
          </a:p>
        </p:txBody>
      </p:sp>
      <p:sp>
        <p:nvSpPr>
          <p:cNvPr id="3" name="TextBox 2"/>
          <p:cNvSpPr txBox="1"/>
          <p:nvPr/>
        </p:nvSpPr>
        <p:spPr>
          <a:xfrm>
            <a:off x="1438507" y="1616926"/>
            <a:ext cx="7928517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dirty="0" smtClean="0"/>
              <a:t>广东盛路通信科技股份有限公司</a:t>
            </a:r>
            <a:endParaRPr lang="en-US" altLang="zh-CN" dirty="0" smtClean="0"/>
          </a:p>
          <a:p>
            <a:r>
              <a:rPr lang="en-US" altLang="zh-CN" b="1" dirty="0" smtClean="0"/>
              <a:t>【</a:t>
            </a:r>
            <a:r>
              <a:rPr lang="zh-CN" altLang="en-US" b="1" dirty="0" smtClean="0"/>
              <a:t>公司简介</a:t>
            </a:r>
            <a:r>
              <a:rPr lang="en-US" altLang="zh-CN" b="1" dirty="0" smtClean="0"/>
              <a:t>】</a:t>
            </a:r>
            <a:endParaRPr lang="zh-CN" altLang="en-US" dirty="0" smtClean="0"/>
          </a:p>
          <a:p>
            <a:pPr lvl="0"/>
            <a:r>
              <a:rPr lang="zh-CN" altLang="en-US" dirty="0" smtClean="0"/>
              <a:t>    广东盛路通信科技股份有限公司</a:t>
            </a:r>
            <a:r>
              <a:rPr lang="zh-CN" altLang="en-US" dirty="0" smtClean="0"/>
              <a:t>是国内领先的天线、射频器件、军工产品、汽车电子及物联网研发、制造、销售于一体的高新技术企业，成立于</a:t>
            </a:r>
            <a:r>
              <a:rPr lang="en-US" dirty="0" smtClean="0"/>
              <a:t>1998</a:t>
            </a:r>
            <a:r>
              <a:rPr lang="zh-CN" altLang="en-US" dirty="0" smtClean="0"/>
              <a:t>年</a:t>
            </a:r>
            <a:r>
              <a:rPr lang="en-US" dirty="0" smtClean="0"/>
              <a:t>12</a:t>
            </a:r>
            <a:r>
              <a:rPr lang="zh-CN" altLang="en-US" dirty="0" smtClean="0"/>
              <a:t>月，公司总部占地</a:t>
            </a:r>
            <a:r>
              <a:rPr lang="en-US" dirty="0" smtClean="0"/>
              <a:t>150</a:t>
            </a:r>
            <a:r>
              <a:rPr lang="zh-CN" altLang="en-US" dirty="0" smtClean="0"/>
              <a:t>亩，厂房面积</a:t>
            </a:r>
            <a:r>
              <a:rPr lang="en-US" dirty="0" smtClean="0"/>
              <a:t>67000</a:t>
            </a:r>
            <a:r>
              <a:rPr lang="zh-CN" altLang="en-US" dirty="0" smtClean="0"/>
              <a:t>平方米，员工近千人，注册资金</a:t>
            </a:r>
            <a:r>
              <a:rPr lang="en-US" dirty="0" smtClean="0"/>
              <a:t>4.48</a:t>
            </a:r>
            <a:r>
              <a:rPr lang="zh-CN" altLang="en-US" dirty="0" smtClean="0"/>
              <a:t>亿元，市值达</a:t>
            </a:r>
            <a:r>
              <a:rPr lang="en-US" dirty="0" smtClean="0"/>
              <a:t>100</a:t>
            </a:r>
            <a:r>
              <a:rPr lang="zh-CN" altLang="en-US" dirty="0" smtClean="0"/>
              <a:t>多亿元。技术中心拥有由过百位专业技术人员组成的研发团队。</a:t>
            </a:r>
          </a:p>
          <a:p>
            <a:r>
              <a:rPr lang="en-US" dirty="0" smtClean="0"/>
              <a:t>    2010</a:t>
            </a:r>
            <a:r>
              <a:rPr lang="zh-CN" altLang="en-US" dirty="0" smtClean="0"/>
              <a:t>年</a:t>
            </a:r>
            <a:r>
              <a:rPr lang="en-US" dirty="0" smtClean="0"/>
              <a:t>7</a:t>
            </a:r>
            <a:r>
              <a:rPr lang="zh-CN" altLang="en-US" dirty="0" smtClean="0"/>
              <a:t>月</a:t>
            </a:r>
            <a:r>
              <a:rPr lang="en-US" dirty="0" smtClean="0"/>
              <a:t>13</a:t>
            </a:r>
            <a:r>
              <a:rPr lang="zh-CN" altLang="en-US" dirty="0" smtClean="0"/>
              <a:t>日盛路通信在深圳中小企业板上市，是国内天线制造企业第一家上市公司。盛路通信充分利用上市平台，通过资产重组，不但使公司业务从民用通信进入了高性能微波集成电路及雷达、电子对抗等军工领域，而且在无线网络通信、汽车电子及物联网等领域取得飞速发展，目前已经发展为多元化的集团公司。</a:t>
            </a:r>
          </a:p>
          <a:p>
            <a:r>
              <a:rPr lang="zh-CN" altLang="en-US" dirty="0" smtClean="0"/>
              <a:t>    公司</a:t>
            </a:r>
            <a:r>
              <a:rPr lang="zh-CN" altLang="en-US" dirty="0" smtClean="0"/>
              <a:t>在军工产品方面已通过</a:t>
            </a:r>
            <a:r>
              <a:rPr lang="en-US" dirty="0" smtClean="0"/>
              <a:t>GJB9001A-2001</a:t>
            </a:r>
            <a:r>
              <a:rPr lang="zh-CN" altLang="en-US" dirty="0" smtClean="0"/>
              <a:t>军工产品质量体系认证、国家三级保密资格</a:t>
            </a:r>
            <a:r>
              <a:rPr lang="zh-CN" altLang="en-US" dirty="0" smtClean="0"/>
              <a:t>认证</a:t>
            </a:r>
            <a:r>
              <a:rPr lang="zh-CN" altLang="en-US" dirty="0" smtClean="0"/>
              <a:t>、武器装备承制单位资格认证和武器装备科研生产许可资格认证、总装备部装备承制单位资格审查，多项产品和技术获得国家发明专利。</a:t>
            </a:r>
          </a:p>
          <a:p>
            <a:pPr algn="ctr"/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xmlns="" val="34868639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CN" altLang="en-US" dirty="0" smtClean="0"/>
              <a:t>公司目前及未来主要开展的项目介绍</a:t>
            </a: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en-US" altLang="zh-CN" sz="1800" dirty="0" smtClean="0"/>
              <a:t>(</a:t>
            </a:r>
            <a:r>
              <a:rPr lang="zh-CN" altLang="en-US" sz="1800" dirty="0" smtClean="0"/>
              <a:t>可附图片及图表说明</a:t>
            </a:r>
            <a:r>
              <a:rPr lang="en-US" altLang="zh-CN" sz="1800" dirty="0" smtClean="0"/>
              <a:t>)</a:t>
            </a:r>
            <a:endParaRPr lang="zh-CN" altLang="en-US" sz="1800" dirty="0"/>
          </a:p>
        </p:txBody>
      </p:sp>
      <p:sp>
        <p:nvSpPr>
          <p:cNvPr id="4" name="TextBox 3"/>
          <p:cNvSpPr txBox="1"/>
          <p:nvPr/>
        </p:nvSpPr>
        <p:spPr>
          <a:xfrm>
            <a:off x="1116795" y="1554481"/>
            <a:ext cx="9764211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b="1" dirty="0" smtClean="0"/>
              <a:t>课题一</a:t>
            </a:r>
            <a:endParaRPr lang="zh-CN" altLang="en-US" sz="1600" dirty="0" smtClean="0"/>
          </a:p>
          <a:p>
            <a:r>
              <a:rPr lang="zh-CN" altLang="en-US" sz="1600" dirty="0" smtClean="0"/>
              <a:t>基于车辆行驶过程中，车道检测、碰撞预警、行人识别等算法；</a:t>
            </a:r>
          </a:p>
          <a:p>
            <a:r>
              <a:rPr lang="zh-CN" altLang="en-US" sz="1600" dirty="0" smtClean="0"/>
              <a:t>目标：</a:t>
            </a:r>
          </a:p>
          <a:p>
            <a:r>
              <a:rPr lang="zh-CN" altLang="en-US" sz="1600" dirty="0" smtClean="0"/>
              <a:t>基于</a:t>
            </a:r>
            <a:r>
              <a:rPr lang="en-US" sz="1600" dirty="0" smtClean="0"/>
              <a:t>Linux</a:t>
            </a:r>
            <a:r>
              <a:rPr lang="zh-CN" altLang="en-US" sz="1600" dirty="0" smtClean="0"/>
              <a:t>系统，行车速度</a:t>
            </a:r>
            <a:r>
              <a:rPr lang="en-US" sz="1600" dirty="0" smtClean="0"/>
              <a:t>&gt;60km/h</a:t>
            </a:r>
            <a:r>
              <a:rPr lang="zh-CN" altLang="en-US" sz="1600" dirty="0" smtClean="0"/>
              <a:t>时，延迟小于</a:t>
            </a:r>
            <a:r>
              <a:rPr lang="en-US" sz="1600" dirty="0" smtClean="0"/>
              <a:t>100ms</a:t>
            </a:r>
            <a:r>
              <a:rPr lang="zh-CN" altLang="en-US" sz="1600" dirty="0" smtClean="0"/>
              <a:t>，以达到主动智能提醒、安全行车。</a:t>
            </a:r>
          </a:p>
          <a:p>
            <a:r>
              <a:rPr lang="en-US" sz="1600" dirty="0" smtClean="0"/>
              <a:t> </a:t>
            </a:r>
            <a:endParaRPr lang="zh-CN" altLang="en-US" sz="1600" dirty="0" smtClean="0"/>
          </a:p>
          <a:p>
            <a:r>
              <a:rPr lang="zh-CN" altLang="en-US" sz="1600" b="1" dirty="0" smtClean="0"/>
              <a:t>课题二</a:t>
            </a:r>
            <a:endParaRPr lang="zh-CN" altLang="en-US" sz="1600" dirty="0" smtClean="0"/>
          </a:p>
          <a:p>
            <a:r>
              <a:rPr lang="zh-CN" altLang="en-US" sz="1600" dirty="0" smtClean="0"/>
              <a:t>基于福特汽车</a:t>
            </a:r>
            <a:r>
              <a:rPr lang="en-US" sz="1600" dirty="0" smtClean="0"/>
              <a:t>SDL</a:t>
            </a:r>
            <a:r>
              <a:rPr lang="zh-CN" altLang="en-US" sz="1600" dirty="0" smtClean="0"/>
              <a:t>技术的</a:t>
            </a:r>
            <a:r>
              <a:rPr lang="en-US" sz="1600" dirty="0" smtClean="0"/>
              <a:t>APP Link</a:t>
            </a:r>
            <a:r>
              <a:rPr lang="zh-CN" altLang="en-US" sz="1600" dirty="0" smtClean="0"/>
              <a:t>手机连接系统；</a:t>
            </a:r>
          </a:p>
          <a:p>
            <a:r>
              <a:rPr lang="zh-CN" altLang="en-US" sz="1600" dirty="0" smtClean="0"/>
              <a:t>目标：</a:t>
            </a:r>
          </a:p>
          <a:p>
            <a:r>
              <a:rPr lang="zh-CN" altLang="en-US" sz="1600" dirty="0" smtClean="0"/>
              <a:t>支持安卓手机，主机基于</a:t>
            </a:r>
            <a:r>
              <a:rPr lang="en-US" sz="1600" dirty="0" err="1" smtClean="0"/>
              <a:t>linux</a:t>
            </a:r>
            <a:r>
              <a:rPr lang="zh-CN" altLang="en-US" sz="1600" dirty="0" smtClean="0"/>
              <a:t>系统。以实现手机与汽车导航仪互联，智能娱乐出行。</a:t>
            </a:r>
          </a:p>
          <a:p>
            <a:r>
              <a:rPr lang="en-US" sz="1600" dirty="0" smtClean="0"/>
              <a:t> </a:t>
            </a:r>
            <a:endParaRPr lang="zh-CN" altLang="en-US" sz="1600" dirty="0" smtClean="0"/>
          </a:p>
          <a:p>
            <a:r>
              <a:rPr lang="zh-CN" altLang="en-US" sz="1600" b="1" dirty="0" smtClean="0"/>
              <a:t>课题三</a:t>
            </a:r>
            <a:endParaRPr lang="zh-CN" altLang="en-US" sz="1600" dirty="0" smtClean="0"/>
          </a:p>
          <a:p>
            <a:r>
              <a:rPr lang="zh-CN" altLang="en-US" sz="1600" dirty="0" smtClean="0"/>
              <a:t>基本物联网通信技术的智慧城市大数据分析系统模型；</a:t>
            </a:r>
          </a:p>
          <a:p>
            <a:r>
              <a:rPr lang="zh-CN" altLang="en-US" sz="1600" dirty="0" smtClean="0"/>
              <a:t>目标：</a:t>
            </a:r>
            <a:r>
              <a:rPr lang="en-US" sz="1600" dirty="0" smtClean="0"/>
              <a:t>     </a:t>
            </a:r>
            <a:endParaRPr lang="zh-CN" altLang="en-US" sz="1600" dirty="0" smtClean="0"/>
          </a:p>
          <a:p>
            <a:r>
              <a:rPr lang="zh-CN" altLang="en-US" sz="1600" dirty="0" smtClean="0"/>
              <a:t>通过物联网通信技术，实现环境资源监测、灾害预警、智慧停车、安防</a:t>
            </a:r>
            <a:r>
              <a:rPr lang="en-US" sz="1600" dirty="0" smtClean="0"/>
              <a:t>/</a:t>
            </a:r>
            <a:r>
              <a:rPr lang="zh-CN" altLang="en-US" sz="1600" dirty="0" smtClean="0"/>
              <a:t>智能家居、智能抄表</a:t>
            </a:r>
            <a:r>
              <a:rPr lang="zh-CN" altLang="en-US" sz="1600" dirty="0" smtClean="0"/>
              <a:t>、</a:t>
            </a:r>
            <a:endParaRPr lang="en-US" altLang="zh-CN" sz="1600" dirty="0" smtClean="0"/>
          </a:p>
          <a:p>
            <a:r>
              <a:rPr lang="zh-CN" altLang="en-US" sz="1600" dirty="0" smtClean="0"/>
              <a:t>公共场所</a:t>
            </a:r>
            <a:r>
              <a:rPr lang="zh-CN" altLang="en-US" sz="1600" dirty="0" smtClean="0"/>
              <a:t>人员密集度等大数据分析，建立模型。</a:t>
            </a:r>
          </a:p>
          <a:p>
            <a:r>
              <a:rPr lang="en-US" sz="1600" dirty="0" smtClean="0"/>
              <a:t> </a:t>
            </a:r>
            <a:endParaRPr lang="zh-CN" altLang="en-US" sz="1600" dirty="0" smtClean="0"/>
          </a:p>
          <a:p>
            <a:r>
              <a:rPr lang="zh-CN" altLang="en-US" sz="1600" b="1" dirty="0" smtClean="0"/>
              <a:t>课题四</a:t>
            </a:r>
            <a:endParaRPr lang="zh-CN" altLang="en-US" sz="1600" dirty="0" smtClean="0"/>
          </a:p>
          <a:p>
            <a:r>
              <a:rPr lang="zh-CN" altLang="en-US" sz="1600" dirty="0" smtClean="0"/>
              <a:t>视频直播系统；</a:t>
            </a:r>
          </a:p>
          <a:p>
            <a:r>
              <a:rPr lang="zh-CN" altLang="en-US" sz="1600" dirty="0" smtClean="0"/>
              <a:t>目标：</a:t>
            </a:r>
          </a:p>
          <a:p>
            <a:r>
              <a:rPr lang="zh-CN" altLang="en-US" sz="1600" dirty="0" smtClean="0"/>
              <a:t>分布式视频直播系统，支持智能终端设备视频采集和播放。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xmlns="" val="4114368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CN" altLang="en-US" dirty="0" smtClean="0"/>
              <a:t>学生主要承担的工作及研究方向</a:t>
            </a: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zh-CN" altLang="en-US" dirty="0" smtClean="0"/>
              <a:t>（同上）</a:t>
            </a:r>
            <a:endParaRPr lang="zh-CN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83963" y="1561171"/>
            <a:ext cx="9417963" cy="55399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600" b="1" dirty="0" smtClean="0"/>
              <a:t>课题五</a:t>
            </a:r>
            <a:endParaRPr lang="zh-CN" altLang="en-US" sz="1600" dirty="0" smtClean="0"/>
          </a:p>
          <a:p>
            <a:r>
              <a:rPr lang="zh-CN" altLang="en-US" sz="1600" dirty="0" smtClean="0"/>
              <a:t>基于第五代移动通信（</a:t>
            </a:r>
            <a:r>
              <a:rPr lang="en-US" sz="1600" dirty="0" smtClean="0"/>
              <a:t>5G</a:t>
            </a:r>
            <a:r>
              <a:rPr lang="zh-CN" altLang="en-US" sz="1600" dirty="0" smtClean="0"/>
              <a:t>）的通信天线开发</a:t>
            </a:r>
          </a:p>
          <a:p>
            <a:r>
              <a:rPr lang="zh-CN" altLang="en-US" sz="1600" dirty="0" smtClean="0"/>
              <a:t>目标：</a:t>
            </a:r>
          </a:p>
          <a:p>
            <a:r>
              <a:rPr lang="en-US" sz="1600" dirty="0" smtClean="0"/>
              <a:t>1</a:t>
            </a:r>
            <a:r>
              <a:rPr lang="zh-CN" altLang="en-US" sz="1600" dirty="0" smtClean="0"/>
              <a:t>、开发出基于</a:t>
            </a:r>
            <a:r>
              <a:rPr lang="en-US" sz="1600" dirty="0" smtClean="0"/>
              <a:t>5G</a:t>
            </a:r>
            <a:r>
              <a:rPr lang="zh-CN" altLang="en-US" sz="1600" dirty="0" smtClean="0"/>
              <a:t>应用系统的毫米波平板天线、多波束天线和波束扫描天线。</a:t>
            </a:r>
          </a:p>
          <a:p>
            <a:r>
              <a:rPr lang="en-US" sz="1600" dirty="0" smtClean="0"/>
              <a:t>2</a:t>
            </a:r>
            <a:r>
              <a:rPr lang="zh-CN" altLang="en-US" sz="1600" dirty="0" smtClean="0"/>
              <a:t>、基于专用网络的终端和网关的开发：</a:t>
            </a:r>
            <a:r>
              <a:rPr lang="en-US" sz="1600" dirty="0" smtClean="0"/>
              <a:t>Spider.</a:t>
            </a:r>
            <a:endParaRPr lang="zh-CN" altLang="en-US" sz="1600" dirty="0" smtClean="0"/>
          </a:p>
          <a:p>
            <a:r>
              <a:rPr lang="en-US" sz="1600" dirty="0" smtClean="0"/>
              <a:t> </a:t>
            </a:r>
            <a:endParaRPr lang="zh-CN" altLang="en-US" sz="1600" dirty="0" smtClean="0"/>
          </a:p>
          <a:p>
            <a:r>
              <a:rPr lang="zh-CN" altLang="en-US" sz="1600" b="1" dirty="0" smtClean="0"/>
              <a:t>课题六</a:t>
            </a:r>
            <a:endParaRPr lang="zh-CN" altLang="en-US" sz="1600" dirty="0" smtClean="0"/>
          </a:p>
          <a:p>
            <a:r>
              <a:rPr lang="zh-CN" altLang="en-US" sz="1600" dirty="0" smtClean="0"/>
              <a:t>新型高校无线</a:t>
            </a:r>
            <a:r>
              <a:rPr lang="en-US" sz="1600" dirty="0" err="1" smtClean="0"/>
              <a:t>WiFi</a:t>
            </a:r>
            <a:r>
              <a:rPr lang="zh-CN" altLang="en-US" sz="1600" dirty="0" smtClean="0"/>
              <a:t>覆盖系统</a:t>
            </a:r>
          </a:p>
          <a:p>
            <a:r>
              <a:rPr lang="zh-CN" altLang="en-US" sz="1600" dirty="0" smtClean="0"/>
              <a:t>目标：</a:t>
            </a:r>
          </a:p>
          <a:p>
            <a:r>
              <a:rPr lang="zh-CN" altLang="en-US" sz="1600" dirty="0" smtClean="0"/>
              <a:t>开发出一套基于无线传输的高速率</a:t>
            </a:r>
            <a:r>
              <a:rPr lang="en-US" sz="1600" dirty="0" err="1" smtClean="0"/>
              <a:t>WiFi</a:t>
            </a:r>
            <a:r>
              <a:rPr lang="zh-CN" altLang="en-US" sz="1600" dirty="0" smtClean="0"/>
              <a:t>覆盖系统，在保证校园网络大容量、密集型、高速率的前提下</a:t>
            </a:r>
            <a:r>
              <a:rPr lang="zh-CN" altLang="en-US" sz="1600" dirty="0" smtClean="0"/>
              <a:t>，</a:t>
            </a:r>
            <a:endParaRPr lang="en-US" altLang="zh-CN" sz="1600" dirty="0" smtClean="0"/>
          </a:p>
          <a:p>
            <a:r>
              <a:rPr lang="zh-CN" altLang="en-US" sz="1600" dirty="0" smtClean="0"/>
              <a:t>来</a:t>
            </a:r>
            <a:r>
              <a:rPr lang="zh-CN" altLang="en-US" sz="1600" dirty="0" smtClean="0"/>
              <a:t>替代目前的光纤传输网，从而降低网络布局的难度、缩短区域网络覆盖的建网时间。</a:t>
            </a:r>
          </a:p>
          <a:p>
            <a:r>
              <a:rPr lang="en-US" sz="1600" dirty="0" smtClean="0"/>
              <a:t> </a:t>
            </a:r>
            <a:endParaRPr lang="zh-CN" altLang="en-US" sz="1600" dirty="0" smtClean="0"/>
          </a:p>
          <a:p>
            <a:r>
              <a:rPr lang="zh-CN" altLang="en-US" sz="1600" b="1" dirty="0" smtClean="0"/>
              <a:t>课题七</a:t>
            </a:r>
            <a:endParaRPr lang="zh-CN" altLang="en-US" sz="1600" dirty="0" smtClean="0"/>
          </a:p>
          <a:p>
            <a:r>
              <a:rPr lang="zh-CN" altLang="en-US" sz="1600" dirty="0" smtClean="0"/>
              <a:t>雷达信号处理系统</a:t>
            </a:r>
          </a:p>
          <a:p>
            <a:r>
              <a:rPr lang="zh-CN" altLang="en-US" sz="1600" dirty="0" smtClean="0"/>
              <a:t>目标：</a:t>
            </a:r>
          </a:p>
          <a:p>
            <a:r>
              <a:rPr lang="zh-CN" altLang="en-US" sz="1600" dirty="0" smtClean="0"/>
              <a:t>开发出一套或多套基于不同信号的雷达信号处理系统</a:t>
            </a:r>
          </a:p>
          <a:p>
            <a:r>
              <a:rPr lang="en-US" sz="1600" dirty="0" smtClean="0"/>
              <a:t> </a:t>
            </a:r>
            <a:endParaRPr lang="zh-CN" altLang="en-US" sz="1600" dirty="0" smtClean="0"/>
          </a:p>
          <a:p>
            <a:r>
              <a:rPr lang="zh-CN" altLang="en-US" sz="1600" b="1" dirty="0" smtClean="0"/>
              <a:t>课题八</a:t>
            </a:r>
            <a:endParaRPr lang="zh-CN" altLang="en-US" sz="1600" dirty="0" smtClean="0"/>
          </a:p>
          <a:p>
            <a:r>
              <a:rPr lang="zh-CN" altLang="en-US" sz="1600" dirty="0" smtClean="0"/>
              <a:t>芯片半导体材料</a:t>
            </a:r>
          </a:p>
          <a:p>
            <a:r>
              <a:rPr lang="zh-CN" altLang="en-US" sz="1600" dirty="0" smtClean="0"/>
              <a:t>目标：</a:t>
            </a:r>
          </a:p>
          <a:p>
            <a:r>
              <a:rPr lang="zh-CN" altLang="en-US" sz="1600" dirty="0" smtClean="0"/>
              <a:t>基于芯片前端的半导体材料的开发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xmlns="" val="30940091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CN" altLang="en-US" dirty="0" smtClean="0"/>
              <a:t>企业管理制度、相关待遇及工作环境</a:t>
            </a: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zh-CN" altLang="en-US" sz="2000" dirty="0" smtClean="0"/>
              <a:t>（包括学生住宿、薪酬、企业文化等等）</a:t>
            </a:r>
            <a:endParaRPr lang="zh-CN" altLang="en-US" sz="2000" dirty="0"/>
          </a:p>
        </p:txBody>
      </p:sp>
      <p:sp>
        <p:nvSpPr>
          <p:cNvPr id="3" name="TextBox 2"/>
          <p:cNvSpPr txBox="1"/>
          <p:nvPr/>
        </p:nvSpPr>
        <p:spPr>
          <a:xfrm>
            <a:off x="1293542" y="1717288"/>
            <a:ext cx="780213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 smtClean="0"/>
              <a:t>【</a:t>
            </a:r>
            <a:r>
              <a:rPr lang="zh-CN" altLang="en-US" b="1" dirty="0" smtClean="0"/>
              <a:t>福利待遇政策</a:t>
            </a:r>
            <a:r>
              <a:rPr lang="en-US" altLang="zh-CN" b="1" dirty="0" smtClean="0"/>
              <a:t>】</a:t>
            </a:r>
            <a:endParaRPr lang="zh-CN" altLang="en-US" dirty="0" smtClean="0"/>
          </a:p>
          <a:p>
            <a:r>
              <a:rPr lang="zh-CN" altLang="en-US" dirty="0" smtClean="0"/>
              <a:t>管理远景</a:t>
            </a:r>
            <a:r>
              <a:rPr lang="en-US" altLang="zh-CN" dirty="0" smtClean="0"/>
              <a:t>——</a:t>
            </a:r>
            <a:r>
              <a:rPr lang="en-US" dirty="0" smtClean="0"/>
              <a:t>“</a:t>
            </a:r>
            <a:r>
              <a:rPr lang="zh-CN" altLang="en-US" dirty="0" smtClean="0"/>
              <a:t>为学生提供成长、成功的最佳平台</a:t>
            </a:r>
            <a:r>
              <a:rPr lang="en-US" dirty="0" smtClean="0"/>
              <a:t>”</a:t>
            </a:r>
            <a:r>
              <a:rPr lang="zh-CN" altLang="en-US" dirty="0" smtClean="0"/>
              <a:t>。 </a:t>
            </a:r>
          </a:p>
          <a:p>
            <a:r>
              <a:rPr lang="zh-CN" altLang="en-US" b="1" dirty="0" smtClean="0"/>
              <a:t>基本保障：</a:t>
            </a:r>
            <a:endParaRPr lang="zh-CN" altLang="en-US" dirty="0" smtClean="0"/>
          </a:p>
          <a:p>
            <a:pPr lvl="0"/>
            <a:r>
              <a:rPr lang="zh-CN" altLang="en-US" dirty="0" smtClean="0"/>
              <a:t>工作时间：公司实行</a:t>
            </a:r>
            <a:r>
              <a:rPr lang="en-US" dirty="0" smtClean="0"/>
              <a:t>5</a:t>
            </a:r>
            <a:r>
              <a:rPr lang="zh-CN" altLang="en-US" dirty="0" smtClean="0"/>
              <a:t>天</a:t>
            </a:r>
            <a:r>
              <a:rPr lang="en-US" dirty="0" smtClean="0"/>
              <a:t>8</a:t>
            </a:r>
            <a:r>
              <a:rPr lang="zh-CN" altLang="en-US" dirty="0" smtClean="0"/>
              <a:t>小时基本工作制。</a:t>
            </a:r>
          </a:p>
          <a:p>
            <a:pPr lvl="0"/>
            <a:r>
              <a:rPr lang="zh-CN" altLang="en-US" dirty="0" smtClean="0"/>
              <a:t>食宿保障：免费食宿。</a:t>
            </a:r>
          </a:p>
          <a:p>
            <a:pPr lvl="0"/>
            <a:r>
              <a:rPr lang="zh-CN" altLang="en-US" dirty="0" smtClean="0"/>
              <a:t>带薪假期：年休假</a:t>
            </a:r>
            <a:r>
              <a:rPr lang="en-US" dirty="0" smtClean="0"/>
              <a:t>,</a:t>
            </a:r>
            <a:r>
              <a:rPr lang="zh-CN" altLang="en-US" dirty="0" smtClean="0"/>
              <a:t>国家法定节假日等各种带薪假期。</a:t>
            </a:r>
          </a:p>
          <a:p>
            <a:pPr lvl="0"/>
            <a:r>
              <a:rPr lang="zh-CN" altLang="en-US" dirty="0" smtClean="0"/>
              <a:t>社会保险：入职即购买五险。</a:t>
            </a:r>
          </a:p>
          <a:p>
            <a:pPr lvl="0"/>
            <a:r>
              <a:rPr lang="zh-CN" altLang="en-US" dirty="0" smtClean="0"/>
              <a:t>员工培训：每年</a:t>
            </a:r>
            <a:r>
              <a:rPr lang="en-US" dirty="0" smtClean="0"/>
              <a:t>500</a:t>
            </a:r>
            <a:r>
              <a:rPr lang="zh-CN" altLang="en-US" dirty="0" smtClean="0"/>
              <a:t>万培训费用投入计划。</a:t>
            </a:r>
          </a:p>
          <a:p>
            <a:pPr lvl="0"/>
            <a:r>
              <a:rPr lang="zh-CN" altLang="en-US" dirty="0" smtClean="0"/>
              <a:t>企业活动：各种文娱活动，如每年度篮球赛、厂庆活动。优秀员工旅游等。</a:t>
            </a:r>
          </a:p>
          <a:p>
            <a:pPr lvl="0"/>
            <a:r>
              <a:rPr lang="zh-CN" altLang="en-US" dirty="0" smtClean="0"/>
              <a:t>健康保障：每年一次全身健康体检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pPr lvl="0"/>
            <a:endParaRPr lang="zh-CN" altLang="en-US" dirty="0" smtClean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xmlns="" val="2353524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437</Words>
  <Application>Microsoft Office PowerPoint</Application>
  <PresentationFormat>自定义</PresentationFormat>
  <Paragraphs>62</Paragraphs>
  <Slides>4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5" baseType="lpstr">
      <vt:lpstr>Office 主题​​</vt:lpstr>
      <vt:lpstr>公司名称及公司简介 计算机技术领域非全日制专业学位研究生招生计划</vt:lpstr>
      <vt:lpstr>公司目前及未来主要开展的项目介绍 (可附图片及图表说明)</vt:lpstr>
      <vt:lpstr>学生主要承担的工作及研究方向 （同上）</vt:lpstr>
      <vt:lpstr>企业管理制度、相关待遇及工作环境 （包括学生住宿、薪酬、企业文化等等）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公司名称</dc:title>
  <dc:creator>PC</dc:creator>
  <cp:lastModifiedBy>madi</cp:lastModifiedBy>
  <cp:revision>8</cp:revision>
  <dcterms:created xsi:type="dcterms:W3CDTF">2017-03-24T07:11:59Z</dcterms:created>
  <dcterms:modified xsi:type="dcterms:W3CDTF">2017-03-27T07:19:47Z</dcterms:modified>
</cp:coreProperties>
</file>