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3"/>
    <p:sldMasterId id="2147483676" r:id="rId4"/>
  </p:sldMasterIdLst>
  <p:notesMasterIdLst>
    <p:notesMasterId r:id="rId6"/>
  </p:notesMasterIdLst>
  <p:sldIdLst>
    <p:sldId id="464" r:id="rId5"/>
    <p:sldId id="480" r:id="rId7"/>
    <p:sldId id="481" r:id="rId8"/>
    <p:sldId id="346" r:id="rId9"/>
    <p:sldId id="478" r:id="rId10"/>
    <p:sldId id="482" r:id="rId11"/>
    <p:sldId id="485" r:id="rId12"/>
    <p:sldId id="483" r:id="rId13"/>
    <p:sldId id="484" r:id="rId14"/>
    <p:sldId id="486" r:id="rId15"/>
    <p:sldId id="488" r:id="rId16"/>
    <p:sldId id="489" r:id="rId17"/>
    <p:sldId id="380" r:id="rId18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A9DA46"/>
    <a:srgbClr val="9BDB4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302" y="-11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lnSpc>
                <a:spcPct val="100000"/>
              </a:lnSpc>
              <a:defRPr sz="12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lnSpc>
                <a:spcPct val="100000"/>
              </a:lnSpc>
              <a:defRPr sz="12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3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lnSpc>
                <a:spcPct val="100000"/>
              </a:lnSpc>
              <a:defRPr sz="12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zh-CN" sz="12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strike="noStrike" noProof="1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首页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indent="0" algn="r"/>
            <a:fld id="{9A0DB2DC-4C9A-4742-B13C-FB6460FD3503}" type="slidenum">
              <a:rPr lang="en-US" altLang="zh-CN" sz="12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697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697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20" Type="http://schemas.openxmlformats.org/officeDocument/2006/relationships/image" Target="../media/image19.png"/><Relationship Id="rId2" Type="http://schemas.openxmlformats.org/officeDocument/2006/relationships/image" Target="../media/image1.png"/><Relationship Id="rId19" Type="http://schemas.openxmlformats.org/officeDocument/2006/relationships/image" Target="../media/image18.png"/><Relationship Id="rId18" Type="http://schemas.openxmlformats.org/officeDocument/2006/relationships/image" Target="../media/image17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5" Type="http://schemas.openxmlformats.org/officeDocument/2006/relationships/image" Target="../media/image14.png"/><Relationship Id="rId14" Type="http://schemas.openxmlformats.org/officeDocument/2006/relationships/image" Target="../media/image13.png"/><Relationship Id="rId13" Type="http://schemas.openxmlformats.org/officeDocument/2006/relationships/image" Target="../media/image12.png"/><Relationship Id="rId12" Type="http://schemas.openxmlformats.org/officeDocument/2006/relationships/image" Target="../media/image11.png"/><Relationship Id="rId11" Type="http://schemas.openxmlformats.org/officeDocument/2006/relationships/image" Target="../media/image10.png"/><Relationship Id="rId10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3077" name="Group 5"/>
          <p:cNvGrpSpPr/>
          <p:nvPr/>
        </p:nvGrpSpPr>
        <p:grpSpPr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rgbClr val="FFC0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rgbClr val="FFC000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65638" y="6248400"/>
            <a:ext cx="4643438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2000"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1200" i="0" kern="1200" cap="none" spc="0" normalizeH="0" baseline="10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i="0" kern="1200" cap="none" spc="0" normalizeH="0" baseline="0" noProof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1800" b="0" i="0" kern="1200" cap="none" spc="0" normalizeH="0" baseline="0" noProof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全球领先的综合视频服务平台技术</a:t>
            </a:r>
            <a:endParaRPr kumimoji="0" lang="zh-CN" altLang="en-US" sz="1800" b="0" i="0" kern="1200" cap="none" spc="0" normalizeH="0" baseline="0" noProof="0"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624840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214411" y="6581025"/>
            <a:ext cx="7643868" cy="276999"/>
          </a:xfrm>
          <a:prstGeom prst="rect">
            <a:avLst/>
          </a:prstGeom>
          <a:noFill/>
          <a:ln w="9525" algn="ctr">
            <a:noFill/>
            <a:miter lim="800000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应急指挥视联网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- 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全功能、全高清、全覆盖的专业视频网络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5313" y="6524625"/>
            <a:ext cx="765175" cy="333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ko-KR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ko-KR" sz="2600" b="1" noProof="1">
              <a:solidFill>
                <a:schemeClr val="bg1"/>
              </a:solidFill>
            </a:endParaRPr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b="0"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vmsplatform</a:t>
            </a:r>
            <a:r>
              <a:rPr kumimoji="0" lang="en-US" altLang="ko-KR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.com</a:t>
            </a:r>
            <a:endParaRPr kumimoji="0" lang="en-US" altLang="ko-KR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标题和图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/>
            </a:pPr>
            <a:endParaRPr kumimoji="0" lang="zh-CN" altLang="en-US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amisis\Desktop\崔老师的PPT\bghome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TDDOWNLOAD\win8风格图标\PNG\Communications\Blue\MB_0018_note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922" y="2353360"/>
            <a:ext cx="690383" cy="92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C:\Users\iamisis\Desktop\MetroStation_2.0_XiaZaiBa\metrostation_by_yankoa-d312tty\PNG\Others\Blue\MB_0001_pi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679" y="2332723"/>
            <a:ext cx="699905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C:\Users\iamisis\Desktop\MetroStation_2.0_XiaZaiBa\metrostation_by_yankoa-d312tty\PNG\Network\Blue\MB_0036_searc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584" y="2353360"/>
            <a:ext cx="688002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C:\Users\iamisis\Desktop\MetroStation_2.0_XiaZaiBa\metrostation_by_yankoa-d312tty\PNG\Suites\Blue\MB_0029_program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587" y="2332723"/>
            <a:ext cx="698715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C:\Users\iamisis\Desktop\MetroStation_2.0_XiaZaiBa\metrostation_by_yankoa-d312tty\PNG\Media\Blue\MB_0018_viewer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302" y="2332723"/>
            <a:ext cx="698715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:\Users\iamisis\Desktop\MetroStation_2.0_XiaZaiBa\metrostation_by_yankoa-d312tty\PNG\Navigation\blue\MB_0014_world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017" y="2343835"/>
            <a:ext cx="699905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PPECLOGO-eff-0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175" y="4548188"/>
            <a:ext cx="626106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PPECLOGO-eff-0-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443" y="4522789"/>
            <a:ext cx="579684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PECLOGO-eff-0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625" y="5105401"/>
            <a:ext cx="309482" cy="24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 descr="PPECLOGO-eff-0-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060" y="4559301"/>
            <a:ext cx="23687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7" descr="PPECLOGO-eff-0-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009" y="5146677"/>
            <a:ext cx="116651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PPECLOGO-eff-0-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132" y="4351339"/>
            <a:ext cx="579684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PPECLOGO-eff-5-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818" y="4749801"/>
            <a:ext cx="87250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 descr="PPECLOGO-eff-5-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268" y="4868864"/>
            <a:ext cx="10831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1" descr="PPECLOGO-eff-5-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193" y="4446590"/>
            <a:ext cx="65943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" descr="PPECLOGO-eff-0-1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729" y="5013325"/>
            <a:ext cx="308292" cy="24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3" descr="PPECLOGO-eff-0-1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226" y="4219575"/>
            <a:ext cx="308292" cy="24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PPECLOGO-eff2-1-2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485" y="4508501"/>
            <a:ext cx="100224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PPECLOGO-eff2-1-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950" y="4459288"/>
            <a:ext cx="258299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6" descr="PPECLOGO-eff2-1-4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159" y="4824414"/>
            <a:ext cx="41542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7" descr="PPECLOGO-eff2-1-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911" y="4562475"/>
            <a:ext cx="21306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8" descr="PPECLOGO-eff2-1-3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870" y="4900614"/>
            <a:ext cx="166644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8400" y="4413600"/>
            <a:ext cx="5919437" cy="893763"/>
          </a:xfrm>
        </p:spPr>
        <p:txBody>
          <a:bodyPr/>
          <a:lstStyle>
            <a:lvl1pPr algn="l">
              <a:defRPr sz="2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5700" y="5378333"/>
            <a:ext cx="5924324" cy="530224"/>
          </a:xfrm>
        </p:spPr>
        <p:txBody>
          <a:bodyPr/>
          <a:lstStyle>
            <a:lvl1pPr marL="0" indent="0" algn="l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2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 smtClean="0"/>
            </a:lvl1pPr>
          </a:lstStyle>
          <a:p>
            <a:pPr>
              <a:defRPr/>
            </a:pPr>
            <a:fld id="{87E4BE33-EC1D-4BDB-8015-45DF6AF7B3D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 baseline="0">
                <a:solidFill>
                  <a:srgbClr val="000000"/>
                </a:solidFill>
              </a:defRPr>
            </a:lvl1pPr>
            <a:lvl2pPr>
              <a:defRPr sz="1500" baseline="0"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/>
            </a:lvl1pPr>
          </a:lstStyle>
          <a:p>
            <a:endParaRPr lang="zh-CN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amisis\Desktop\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19200" y="2767263"/>
            <a:ext cx="4471200" cy="9443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419200" y="3784613"/>
            <a:ext cx="5485548" cy="148522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065" indent="0">
              <a:buNone/>
              <a:defRPr sz="1200"/>
            </a:lvl4pPr>
            <a:lvl5pPr marL="1370965" indent="0">
              <a:buNone/>
              <a:defRPr sz="1200"/>
            </a:lvl5pPr>
            <a:lvl6pPr marL="1713865" indent="0">
              <a:buNone/>
              <a:defRPr sz="1200"/>
            </a:lvl6pPr>
            <a:lvl7pPr marL="2056765" indent="0">
              <a:buNone/>
              <a:defRPr sz="1200"/>
            </a:lvl7pPr>
            <a:lvl8pPr marL="2399665" indent="0">
              <a:buNone/>
              <a:defRPr sz="1200"/>
            </a:lvl8pPr>
            <a:lvl9pPr marL="2742565" indent="0">
              <a:buNone/>
              <a:defRPr sz="12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985" y="1347118"/>
            <a:ext cx="3959324" cy="4500000"/>
          </a:xfrm>
        </p:spPr>
        <p:txBody>
          <a:bodyPr/>
          <a:lstStyle>
            <a:lvl1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>
              <a:defRPr sz="1350">
                <a:solidFill>
                  <a:srgbClr val="227577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>
              <a:defRPr sz="135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>
              <a:defRPr sz="135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>
              <a:defRPr>
                <a:solidFill>
                  <a:srgbClr val="000000"/>
                </a:solidFill>
              </a:defRPr>
            </a:lvl6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35745" y="1347118"/>
            <a:ext cx="3963077" cy="4500000"/>
          </a:xfrm>
        </p:spPr>
        <p:txBody>
          <a:bodyPr/>
          <a:lstStyle>
            <a:lvl1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>
              <a:defRPr sz="1350">
                <a:solidFill>
                  <a:srgbClr val="227577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>
              <a:defRPr sz="135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>
              <a:defRPr sz="135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>
              <a:defRPr>
                <a:solidFill>
                  <a:srgbClr val="000000"/>
                </a:solidFill>
              </a:defRPr>
            </a:lvl6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9800" y="259200"/>
            <a:ext cx="8229600" cy="576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9800" y="1392406"/>
            <a:ext cx="3868524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9800" y="2336633"/>
            <a:ext cx="3868524" cy="368458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811831" y="1392406"/>
            <a:ext cx="388756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065" indent="0">
              <a:buNone/>
              <a:defRPr sz="1200" b="1"/>
            </a:lvl4pPr>
            <a:lvl5pPr marL="1370965" indent="0">
              <a:buNone/>
              <a:defRPr sz="1200" b="1"/>
            </a:lvl5pPr>
            <a:lvl6pPr marL="1713865" indent="0">
              <a:buNone/>
              <a:defRPr sz="1200" b="1"/>
            </a:lvl6pPr>
            <a:lvl7pPr marL="2056765" indent="0">
              <a:buNone/>
              <a:defRPr sz="1200" b="1"/>
            </a:lvl7pPr>
            <a:lvl8pPr marL="2399665" indent="0">
              <a:buNone/>
              <a:defRPr sz="1200" b="1"/>
            </a:lvl8pPr>
            <a:lvl9pPr marL="274256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811831" y="2336633"/>
            <a:ext cx="3887569" cy="368458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E60F58-3108-4415-857A-6D0360DF62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85CE2-CEAD-46BB-861E-7D62265DC9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iamisis\Desktop\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78600" y="2718000"/>
            <a:ext cx="4247100" cy="1432800"/>
          </a:xfrm>
        </p:spPr>
        <p:txBody>
          <a:bodyPr>
            <a:normAutofit/>
          </a:bodyPr>
          <a:lstStyle>
            <a:lvl1pPr algn="ctr">
              <a:defRPr sz="6600"/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6" name="圆角矩形 13"/>
          <p:cNvSpPr>
            <a:spLocks noChangeArrowheads="1"/>
          </p:cNvSpPr>
          <p:nvPr/>
        </p:nvSpPr>
        <p:spPr bwMode="auto">
          <a:xfrm>
            <a:off x="2867470" y="3968609"/>
            <a:ext cx="3429297" cy="369792"/>
          </a:xfrm>
          <a:prstGeom prst="roundRect">
            <a:avLst>
              <a:gd name="adj" fmla="val 50000"/>
            </a:avLst>
          </a:prstGeom>
          <a:solidFill>
            <a:schemeClr val="accent2">
              <a:alpha val="9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normAutofit fontScale="82500" lnSpcReduction="1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9pPr>
          </a:lstStyle>
          <a:p>
            <a:pPr algn="ctr"/>
            <a:endParaRPr lang="en-US" sz="1500">
              <a:solidFill>
                <a:schemeClr val="accent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amisis\Desktop\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9800" y="259200"/>
            <a:ext cx="8229600" cy="417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57784" y="987426"/>
            <a:ext cx="4629135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065" indent="0">
              <a:buNone/>
              <a:defRPr sz="1500"/>
            </a:lvl4pPr>
            <a:lvl5pPr marL="1370965" indent="0">
              <a:buNone/>
              <a:defRPr sz="1500"/>
            </a:lvl5pPr>
            <a:lvl6pPr marL="1713865" indent="0">
              <a:buNone/>
              <a:defRPr sz="1500"/>
            </a:lvl6pPr>
            <a:lvl7pPr marL="2056765" indent="0">
              <a:buNone/>
              <a:defRPr sz="1500"/>
            </a:lvl7pPr>
            <a:lvl8pPr marL="2399665" indent="0">
              <a:buNone/>
              <a:defRPr sz="1500"/>
            </a:lvl8pPr>
            <a:lvl9pPr marL="2742565" indent="0">
              <a:buNone/>
              <a:defRPr sz="1500"/>
            </a:lvl9pPr>
          </a:lstStyle>
          <a:p>
            <a:pPr lvl="0"/>
            <a:r>
              <a:rPr lang="zh-CN" altLang="en-US" noProof="0" dirty="0" smtClean="0"/>
              <a:t>单击图标添加图片</a:t>
            </a:r>
            <a:endParaRPr lang="zh-CN" altLang="en-US" noProof="0" dirty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9800" y="987426"/>
            <a:ext cx="3302100" cy="4873625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065" indent="0">
              <a:buNone/>
              <a:defRPr sz="750"/>
            </a:lvl4pPr>
            <a:lvl5pPr marL="1370965" indent="0">
              <a:buNone/>
              <a:defRPr sz="750"/>
            </a:lvl5pPr>
            <a:lvl6pPr marL="1713865" indent="0">
              <a:buNone/>
              <a:defRPr sz="750"/>
            </a:lvl6pPr>
            <a:lvl7pPr marL="2056765" indent="0">
              <a:buNone/>
              <a:defRPr sz="750"/>
            </a:lvl7pPr>
            <a:lvl8pPr marL="2399665" indent="0">
              <a:buNone/>
              <a:defRPr sz="750"/>
            </a:lvl8pPr>
            <a:lvl9pPr marL="2742565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iamisis\Desktop\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871792" y="195943"/>
            <a:ext cx="827030" cy="6062345"/>
          </a:xfrm>
        </p:spPr>
        <p:txBody>
          <a:bodyPr vert="eaVert"/>
          <a:lstStyle>
            <a:lvl1pPr>
              <a:defRPr sz="195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082" y="195943"/>
            <a:ext cx="7245745" cy="6062345"/>
          </a:xfrm>
        </p:spPr>
        <p:txBody>
          <a:bodyPr vert="eaVert"/>
          <a:lstStyle>
            <a:lvl1pPr>
              <a:spcBef>
                <a:spcPts val="225"/>
              </a:spcBef>
              <a:spcAft>
                <a:spcPts val="300"/>
              </a:spcAft>
              <a:defRPr sz="1800">
                <a:solidFill>
                  <a:srgbClr val="000000"/>
                </a:solidFill>
              </a:defRPr>
            </a:lvl1pPr>
            <a:lvl2pPr marL="267970" indent="-213995">
              <a:buFont typeface="Arial" panose="020B0604020202020204" pitchFamily="34" charset="0"/>
              <a:buChar char="•"/>
              <a:defRPr sz="1500"/>
            </a:lvl2pPr>
            <a:lvl3pPr marL="540385">
              <a:spcBef>
                <a:spcPts val="225"/>
              </a:spcBef>
              <a:spcAft>
                <a:spcPts val="300"/>
              </a:spcAft>
              <a:defRPr sz="1500"/>
            </a:lvl3pPr>
            <a:lvl4pPr marL="810260">
              <a:spcBef>
                <a:spcPts val="225"/>
              </a:spcBef>
              <a:spcAft>
                <a:spcPts val="300"/>
              </a:spcAft>
              <a:defRPr sz="1350"/>
            </a:lvl4pPr>
            <a:lvl5pPr marL="1080135">
              <a:spcBef>
                <a:spcPts val="225"/>
              </a:spcBef>
              <a:spcAft>
                <a:spcPts val="300"/>
              </a:spcAft>
              <a:defRPr sz="1350"/>
            </a:lvl5pPr>
            <a:lvl6pPr marL="1350010">
              <a:spcBef>
                <a:spcPts val="225"/>
              </a:spcBef>
              <a:spcAft>
                <a:spcPts val="300"/>
              </a:spcAft>
              <a:defRPr sz="1350"/>
            </a:lvl6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amisis\Desktop\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196087" y="439616"/>
            <a:ext cx="8751827" cy="5669329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4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i="0" kern="1200" cap="none" spc="0" normalizeH="0" baseline="0" noProof="0" err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</a:t>
            </a:r>
            <a:r>
              <a:rPr kumimoji="0" lang="en-US" altLang="zh-CN" b="0" i="0" kern="1200" cap="none" spc="0" normalizeH="0" baseline="0" noProof="0" err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球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4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4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3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i="0" kern="1200" cap="none" spc="0" normalizeH="0" baseline="0" noProof="0" err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</a:t>
            </a:r>
            <a:r>
              <a:rPr kumimoji="0" lang="en-US" altLang="zh-CN" b="0" i="0" kern="1200" cap="none" spc="0" normalizeH="0" baseline="0" noProof="0" err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球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4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i="0" kern="1200" cap="none" spc="0" normalizeH="0" baseline="6000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</a:t>
            </a:r>
            <a:r>
              <a:rPr kumimoji="0" lang="en-US" altLang="zh-CN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b="0" i="0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b="0" i="0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eaLnBrk="1" fontAlgn="base" hangingPunct="1"/>
            <a:fld id="{9A0DB2DC-4C9A-4742-B13C-FB6460FD3503}" type="slidenum">
              <a:rPr lang="en-US" altLang="zh-CN" sz="2600" b="1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5.xml"/><Relationship Id="rId8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11" Type="http://schemas.openxmlformats.org/officeDocument/2006/relationships/image" Target="../media/image21.jpeg"/><Relationship Id="rId1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>
          <a:xfrm>
            <a:off x="0" y="-26987"/>
            <a:ext cx="7620000" cy="6884987"/>
            <a:chOff x="0" y="0"/>
            <a:chExt cx="4800" cy="4320"/>
          </a:xfrm>
        </p:grpSpPr>
        <p:grpSp>
          <p:nvGrpSpPr>
            <p:cNvPr id="1027" name="Group 3"/>
            <p:cNvGrpSpPr/>
            <p:nvPr userDrawn="1"/>
          </p:nvGrpSpPr>
          <p:grpSpPr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101" name="Freeform 5"/>
              <p:cNvSpPr/>
              <p:nvPr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1030" name="Group 6"/>
            <p:cNvGrpSpPr/>
            <p:nvPr userDrawn="1"/>
          </p:nvGrpSpPr>
          <p:grpSpPr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rgbClr val="FFC000"/>
              </a:soli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2051" name="AutoShape 9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34" name="Rectangle 10"/>
          <p:cNvSpPr>
            <a:spLocks noGrp="1"/>
          </p:cNvSpPr>
          <p:nvPr>
            <p:ph type="body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59338" y="6248400"/>
            <a:ext cx="3829050" cy="474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lnSpc>
                <a:spcPct val="100000"/>
              </a:lnSpc>
              <a:defRPr sz="1000" b="1">
                <a:solidFill>
                  <a:srgbClr val="FF6600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1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VMS</a:t>
            </a:r>
            <a:r>
              <a:rPr kumimoji="0" lang="en-US" altLang="zh-CN" sz="800" b="1" i="0" u="none" strike="noStrike" kern="1200" cap="none" spc="0" normalizeH="0" baseline="6000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TM</a:t>
            </a:r>
            <a:r>
              <a:rPr kumimoji="0" lang="en-US" altLang="zh-CN" sz="1000" b="1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- </a:t>
            </a: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全球领先的综合视频服务平台技术</a:t>
            </a: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1" compatLnSpc="1"/>
          <a:lstStyle/>
          <a:p>
            <a:pPr lvl="0" eaLnBrk="1" fontAlgn="base" hangingPunct="1"/>
            <a:fld id="{9A0DB2DC-4C9A-4742-B13C-FB6460FD3503}" type="slidenum">
              <a:rPr lang="en-US" altLang="zh-CN" sz="2600" b="1" strike="noStrike" noProof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2600" b="1" strike="noStrike" noProof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lnSpc>
                <a:spcPct val="100000"/>
              </a:lnSpc>
              <a:defRPr sz="14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zh-CN" sz="140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400" strike="noStrike" noProof="1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amisis\Desktop\00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985" y="260351"/>
            <a:ext cx="8229838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985" y="1125537"/>
            <a:ext cx="8229838" cy="4895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5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082" y="6245225"/>
            <a:ext cx="2134235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050" baseline="0" smtClean="0"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577" y="6245225"/>
            <a:ext cx="2894846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050" baseline="0" smtClean="0"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686" y="6245225"/>
            <a:ext cx="2134234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50" baseline="0" smtClean="0"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1032" name="直接连接符 10"/>
          <p:cNvSpPr>
            <a:spLocks noChangeShapeType="1"/>
          </p:cNvSpPr>
          <p:nvPr/>
        </p:nvSpPr>
        <p:spPr bwMode="auto">
          <a:xfrm flipH="1">
            <a:off x="160694" y="842491"/>
            <a:ext cx="2322304" cy="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 sz="1350" baseline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33" name="Rectangle 7"/>
          <p:cNvSpPr>
            <a:spLocks noChangeArrowheads="1"/>
          </p:cNvSpPr>
          <p:nvPr/>
        </p:nvSpPr>
        <p:spPr bwMode="auto">
          <a:xfrm>
            <a:off x="1" y="804391"/>
            <a:ext cx="161883" cy="71437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zh-CN" sz="1350" baseline="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kern="1200" baseline="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7pPr>
      <a:lvl8pPr marL="1370965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8pPr>
      <a:lvl9pPr marL="1828165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9pPr>
    </p:titleStyle>
    <p:bodyStyle>
      <a:lvl1pPr marL="257175" indent="-256540" algn="l" rtl="0" eaLnBrk="1" fontAlgn="base" hangingPunct="1">
        <a:spcBef>
          <a:spcPts val="225"/>
        </a:spcBef>
        <a:spcAft>
          <a:spcPts val="300"/>
        </a:spcAft>
        <a:buChar char="•"/>
        <a:defRPr sz="1800" kern="1200" baseline="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1pPr>
      <a:lvl2pPr marL="267970" indent="-213995" algn="l" rtl="0" eaLnBrk="1" fontAlgn="base" hangingPunct="1">
        <a:lnSpc>
          <a:spcPct val="130000"/>
        </a:lnSpc>
        <a:spcBef>
          <a:spcPct val="15000"/>
        </a:spcBef>
        <a:spcAft>
          <a:spcPct val="0"/>
        </a:spcAft>
        <a:buFont typeface="Arial" panose="020B0604020202020204" pitchFamily="34" charset="0"/>
        <a:buChar char=" "/>
        <a:defRPr sz="1350" kern="1200" baseline="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2pPr>
      <a:lvl3pPr marL="540385" indent="-170815" algn="l" rtl="0" eaLnBrk="1" fontAlgn="base" hangingPunct="1">
        <a:spcBef>
          <a:spcPts val="225"/>
        </a:spcBef>
        <a:spcAft>
          <a:spcPts val="300"/>
        </a:spcAft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10260" indent="-170815" algn="l" rtl="0" eaLnBrk="1" fontAlgn="base" hangingPunct="1">
        <a:spcBef>
          <a:spcPts val="225"/>
        </a:spcBef>
        <a:spcAft>
          <a:spcPts val="300"/>
        </a:spcAft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70815" algn="l" rtl="0" eaLnBrk="1" fontAlgn="base" hangingPunct="1">
        <a:spcBef>
          <a:spcPts val="225"/>
        </a:spcBef>
        <a:spcAft>
          <a:spcPts val="300"/>
        </a:spcAft>
        <a:buChar char="»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350010" indent="-170815" algn="l" defTabSz="685165" rtl="0" eaLnBrk="1" latinLnBrk="0" hangingPunct="1">
        <a:spcBef>
          <a:spcPts val="225"/>
        </a:spcBef>
        <a:spcAft>
          <a:spcPts val="30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0815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0815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0815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7.xml"/><Relationship Id="rId3" Type="http://schemas.openxmlformats.org/officeDocument/2006/relationships/tags" Target="../tags/tag2.xml"/><Relationship Id="rId2" Type="http://schemas.openxmlformats.org/officeDocument/2006/relationships/image" Target="../media/image22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1" Type="http://schemas.openxmlformats.org/officeDocument/2006/relationships/notesSlide" Target="../notesSlides/notesSlide7.xml"/><Relationship Id="rId20" Type="http://schemas.openxmlformats.org/officeDocument/2006/relationships/slideLayout" Target="../slideLayouts/slideLayout12.xml"/><Relationship Id="rId2" Type="http://schemas.openxmlformats.org/officeDocument/2006/relationships/tags" Target="../tags/tag16.xml"/><Relationship Id="rId19" Type="http://schemas.openxmlformats.org/officeDocument/2006/relationships/tags" Target="../tags/tag32.xml"/><Relationship Id="rId18" Type="http://schemas.openxmlformats.org/officeDocument/2006/relationships/tags" Target="../tags/tag31.xml"/><Relationship Id="rId17" Type="http://schemas.openxmlformats.org/officeDocument/2006/relationships/tags" Target="../tags/tag30.xml"/><Relationship Id="rId16" Type="http://schemas.openxmlformats.org/officeDocument/2006/relationships/tags" Target="../tags/tag29.xml"/><Relationship Id="rId15" Type="http://schemas.openxmlformats.org/officeDocument/2006/relationships/tags" Target="../tags/tag28.xml"/><Relationship Id="rId14" Type="http://schemas.openxmlformats.org/officeDocument/2006/relationships/tags" Target="../tags/tag27.xml"/><Relationship Id="rId13" Type="http://schemas.openxmlformats.org/officeDocument/2006/relationships/image" Target="../media/image22.png"/><Relationship Id="rId12" Type="http://schemas.openxmlformats.org/officeDocument/2006/relationships/tags" Target="../tags/tag26.xml"/><Relationship Id="rId11" Type="http://schemas.openxmlformats.org/officeDocument/2006/relationships/tags" Target="../tags/tag25.xml"/><Relationship Id="rId10" Type="http://schemas.openxmlformats.org/officeDocument/2006/relationships/tags" Target="../tags/tag24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2.png"/><Relationship Id="rId1" Type="http://schemas.openxmlformats.org/officeDocument/2006/relationships/hyperlink" Target="mailto:1687877521@qq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12.xml"/><Relationship Id="rId13" Type="http://schemas.openxmlformats.org/officeDocument/2006/relationships/image" Target="../media/image22.png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2.png"/><Relationship Id="rId1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2.png"/><Relationship Id="rId1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2.png"/><Relationship Id="rId1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custDataLst>
              <p:tags r:id="rId1"/>
            </p:custDataLst>
          </p:nvPr>
        </p:nvSpPr>
        <p:spPr>
          <a:xfrm>
            <a:off x="611560" y="3573016"/>
            <a:ext cx="7956376" cy="67032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  <a:cs typeface="+mn-ea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4AEDA"/>
                </a:solidFill>
                <a:latin typeface="Arial Black" panose="020B0A040201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4AEDA"/>
                </a:solidFill>
                <a:latin typeface="Arial Black" panose="020B0A040201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4AEDA"/>
                </a:solidFill>
                <a:latin typeface="Arial Black" panose="020B0A040201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4AEDA"/>
                </a:solidFill>
                <a:latin typeface="Arial Black" panose="020B0A040201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3D3F4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3D3F4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7pPr>
            <a:lvl8pPr marL="13709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3D3F4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8pPr>
            <a:lvl9pPr marL="18281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3D3F4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9pPr>
          </a:lstStyle>
          <a:p>
            <a:pPr algn="ctr"/>
            <a:r>
              <a:rPr lang="zh-CN" altLang="en-US" sz="4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江苏艾道科信息技术有限公司</a:t>
            </a:r>
            <a:endParaRPr lang="zh-CN" altLang="en-US" sz="4400" dirty="0" smtClean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91680" y="4365104"/>
            <a:ext cx="597666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计算机技术领域非全日制专业学位研究生招 生 计 划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zh-CN" altLang="en-US" sz="2400" dirty="0" smtClean="0"/>
              <a:t>四</a:t>
            </a:r>
            <a:r>
              <a:rPr lang="en-US" altLang="zh-CN" sz="2400" dirty="0" smtClean="0"/>
              <a:t>. </a:t>
            </a:r>
            <a:r>
              <a:rPr lang="zh-CN" altLang="en-US" sz="2400" dirty="0" smtClean="0"/>
              <a:t>大数据视频分析系统</a:t>
            </a:r>
            <a:endParaRPr lang="zh-CN" altLang="en-US" sz="2400" noProof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130" y="2285365"/>
            <a:ext cx="7787005" cy="429196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None/>
            </a:pPr>
            <a:r>
              <a:rPr lang="zh-CN" altLang="zh-CN" sz="1600" dirty="0" smtClean="0"/>
              <a:t>对前端摄像头获取的视频画面进行数据分析，获取特征数据：</a:t>
            </a:r>
            <a:endParaRPr lang="en-US" altLang="zh-CN" sz="1600" dirty="0" smtClean="0"/>
          </a:p>
          <a:p>
            <a:pPr>
              <a:buNone/>
            </a:pPr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人物体形： 高、矮、胖、瘦、四肢健全度</a:t>
            </a:r>
            <a:endParaRPr lang="en-US" altLang="zh-CN" sz="1600" dirty="0" smtClean="0"/>
          </a:p>
          <a:p>
            <a:pPr>
              <a:buNone/>
            </a:pPr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人物外貌</a:t>
            </a:r>
            <a:r>
              <a:rPr lang="en-US" altLang="zh-CN" sz="1600" dirty="0" smtClean="0"/>
              <a:t>;  </a:t>
            </a:r>
            <a:r>
              <a:rPr lang="zh-CN" altLang="zh-CN" sz="1600" dirty="0" smtClean="0"/>
              <a:t>发色、肤色、人脸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人物着装： 着装颜色（上衣，帽子，裤子颜色）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人物持物：人物手持物品形状，类型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车辆信息：车牌、车型、车身颜色、套牌对比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pPr>
              <a:buNone/>
            </a:pPr>
            <a:r>
              <a:rPr lang="zh-CN" altLang="zh-CN" sz="1600" dirty="0" smtClean="0"/>
              <a:t>将以上特征数据进行大数据整合，再通过后台服务器算法研究，形成一套完整的</a:t>
            </a:r>
            <a:r>
              <a:rPr lang="zh-CN" altLang="en-US" sz="1600" dirty="0" smtClean="0"/>
              <a:t>视频</a:t>
            </a:r>
            <a:r>
              <a:rPr lang="zh-CN" altLang="zh-CN" sz="1600" dirty="0" smtClean="0"/>
              <a:t>追踪系统。</a:t>
            </a:r>
            <a:endParaRPr lang="zh-CN" altLang="zh-CN" sz="1600" dirty="0" smtClean="0"/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Tx/>
              <a:buNone/>
              <a:defRPr/>
            </a:pP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/>
          </p:cNvSpPr>
          <p:nvPr>
            <p:ph type="body" sz="half" idx="1"/>
          </p:nvPr>
        </p:nvSpPr>
        <p:spPr>
          <a:xfrm>
            <a:off x="714375" y="2214563"/>
            <a:ext cx="7981950" cy="4235450"/>
          </a:xfrm>
        </p:spPr>
        <p:txBody>
          <a:bodyPr wrap="square" lIns="91440" tIns="45720" rIns="91440" bIns="45720" anchor="t"/>
          <a:lstStyle/>
          <a:p>
            <a:pPr eaLnBrk="1" hangingPunct="1">
              <a:buNone/>
            </a:pPr>
            <a:endParaRPr lang="en-US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  <a:p>
            <a:pPr marL="0" indent="0" eaLnBrk="1" hangingPunct="1">
              <a:buNone/>
            </a:pPr>
            <a:endParaRPr lang="zh-CN" altLang="en-US" sz="1600" kern="1200" dirty="0"/>
          </a:p>
          <a:p>
            <a:pPr eaLnBrk="1" hangingPunct="1">
              <a:buNone/>
            </a:pPr>
            <a:r>
              <a:rPr lang="en-US" altLang="zh-CN" sz="1600" kern="1200" dirty="0"/>
              <a:t> </a:t>
            </a:r>
            <a:endParaRPr lang="zh-CN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</p:txBody>
      </p:sp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dirty="0" smtClean="0"/>
              <a:t>研究方向</a:t>
            </a:r>
            <a:endParaRPr lang="zh-CN" altLang="en-US" strike="noStrike" noProof="1"/>
          </a:p>
        </p:txBody>
      </p:sp>
      <p:grpSp>
        <p:nvGrpSpPr>
          <p:cNvPr id="2" name="组合 6"/>
          <p:cNvGrpSpPr/>
          <p:nvPr>
            <p:custDataLst>
              <p:tags r:id="rId1"/>
            </p:custDataLst>
          </p:nvPr>
        </p:nvGrpSpPr>
        <p:grpSpPr>
          <a:xfrm>
            <a:off x="2339752" y="2564904"/>
            <a:ext cx="4492778" cy="498990"/>
            <a:chOff x="5043763" y="1694210"/>
            <a:chExt cx="4537481" cy="509455"/>
          </a:xfrm>
        </p:grpSpPr>
        <p:sp>
          <p:nvSpPr>
            <p:cNvPr id="8194" name="MH_Entry_1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043763" y="1694211"/>
              <a:ext cx="4537481" cy="509454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视频分析算法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5" name="MH_Number_1"/>
            <p:cNvSpPr/>
            <p:nvPr>
              <p:custDataLst>
                <p:tags r:id="rId3"/>
              </p:custDataLst>
            </p:nvPr>
          </p:nvSpPr>
          <p:spPr bwMode="auto">
            <a:xfrm>
              <a:off x="5186600" y="1694210"/>
              <a:ext cx="585635" cy="507868"/>
            </a:xfrm>
            <a:custGeom>
              <a:avLst/>
              <a:gdLst>
                <a:gd name="T0" fmla="*/ 230479 w 373220"/>
                <a:gd name="T1" fmla="*/ 0 h 323217"/>
                <a:gd name="T2" fmla="*/ 691435 w 373220"/>
                <a:gd name="T3" fmla="*/ 0 h 323217"/>
                <a:gd name="T4" fmla="*/ 921914 w 373220"/>
                <a:gd name="T5" fmla="*/ 399213 h 323217"/>
                <a:gd name="T6" fmla="*/ 691435 w 373220"/>
                <a:gd name="T7" fmla="*/ 798423 h 323217"/>
                <a:gd name="T8" fmla="*/ 230480 w 373220"/>
                <a:gd name="T9" fmla="*/ 798420 h 323217"/>
                <a:gd name="T10" fmla="*/ 0 w 373220"/>
                <a:gd name="T11" fmla="*/ 399210 h 323217"/>
                <a:gd name="T12" fmla="*/ 230479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1</a:t>
              </a:r>
              <a:endParaRPr lang="zh-CN" alt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5" name="组合 7"/>
          <p:cNvGrpSpPr/>
          <p:nvPr>
            <p:custDataLst>
              <p:tags r:id="rId4"/>
            </p:custDataLst>
          </p:nvPr>
        </p:nvGrpSpPr>
        <p:grpSpPr>
          <a:xfrm>
            <a:off x="2339752" y="3140968"/>
            <a:ext cx="4492778" cy="498990"/>
            <a:chOff x="5043763" y="2736926"/>
            <a:chExt cx="4537481" cy="509455"/>
          </a:xfrm>
        </p:grpSpPr>
        <p:sp>
          <p:nvSpPr>
            <p:cNvPr id="8196" name="MH_Entry_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43763" y="2736926"/>
              <a:ext cx="4537481" cy="509455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图片识别技术应用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7" name="MH_Number_2"/>
            <p:cNvSpPr/>
            <p:nvPr>
              <p:custDataLst>
                <p:tags r:id="rId6"/>
              </p:custDataLst>
            </p:nvPr>
          </p:nvSpPr>
          <p:spPr bwMode="auto">
            <a:xfrm>
              <a:off x="5186600" y="2736926"/>
              <a:ext cx="585635" cy="507868"/>
            </a:xfrm>
            <a:custGeom>
              <a:avLst/>
              <a:gdLst>
                <a:gd name="T0" fmla="*/ 229856 w 373220"/>
                <a:gd name="T1" fmla="*/ 0 h 323217"/>
                <a:gd name="T2" fmla="*/ 689566 w 373220"/>
                <a:gd name="T3" fmla="*/ 0 h 323217"/>
                <a:gd name="T4" fmla="*/ 919421 w 373220"/>
                <a:gd name="T5" fmla="*/ 399213 h 323217"/>
                <a:gd name="T6" fmla="*/ 689566 w 373220"/>
                <a:gd name="T7" fmla="*/ 798423 h 323217"/>
                <a:gd name="T8" fmla="*/ 229857 w 373220"/>
                <a:gd name="T9" fmla="*/ 798420 h 323217"/>
                <a:gd name="T10" fmla="*/ 0 w 373220"/>
                <a:gd name="T11" fmla="*/ 399210 h 323217"/>
                <a:gd name="T12" fmla="*/ 229856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0" tIns="0" rIns="0" bIns="0" anchor="ctr">
              <a:normAutofit/>
            </a:bodyPr>
            <a:lstStyle>
              <a:lvl1pPr algn="just">
                <a:lnSpc>
                  <a:spcPct val="110000"/>
                </a:lnSpc>
                <a:spcBef>
                  <a:spcPts val="1800"/>
                </a:spcBef>
                <a:buClr>
                  <a:srgbClr val="7DA44B"/>
                </a:buClr>
                <a:buSzPct val="100000"/>
                <a:buFont typeface="Webdings" panose="05030102010509060703" pitchFamily="18" charset="2"/>
                <a:buChar char="Ë"/>
                <a:defRPr sz="2400">
                  <a:solidFill>
                    <a:srgbClr val="227577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 algn="just">
                <a:lnSpc>
                  <a:spcPct val="130000"/>
                </a:lnSpc>
                <a:spcAft>
                  <a:spcPts val="600"/>
                </a:spcAft>
                <a:buClr>
                  <a:srgbClr val="83BBDD"/>
                </a:buClr>
                <a:buFont typeface="幼圆" panose="02010509060101010101" pitchFamily="49" charset="-122"/>
                <a:buChar char=" "/>
                <a:defRPr sz="2000">
                  <a:solidFill>
                    <a:srgbClr val="7D7D7D"/>
                  </a:solidFill>
                  <a:latin typeface="幼圆" panose="02010509060101010101" pitchFamily="49" charset="-122"/>
                  <a:ea typeface="黑体" panose="02010609060101010101" pitchFamily="49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 typeface="Webdings" panose="05030102010509060703" pitchFamily="18" charset="2"/>
                <a:buNone/>
              </a:pPr>
              <a:r>
                <a:rPr lang="en-US" sz="2400" dirty="0">
                  <a:solidFill>
                    <a:srgbClr val="FFFFFF"/>
                  </a:solidFill>
                  <a:latin typeface="+mn-lt"/>
                  <a:ea typeface="+mn-ea"/>
                </a:rPr>
                <a:t>2</a:t>
              </a:r>
              <a:endParaRPr lang="zh-CN" altLang="en-US" sz="24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6" name="组合 8"/>
          <p:cNvGrpSpPr/>
          <p:nvPr>
            <p:custDataLst>
              <p:tags r:id="rId7"/>
            </p:custDataLst>
          </p:nvPr>
        </p:nvGrpSpPr>
        <p:grpSpPr>
          <a:xfrm>
            <a:off x="2339752" y="3717032"/>
            <a:ext cx="4492778" cy="498990"/>
            <a:chOff x="5043763" y="3779642"/>
            <a:chExt cx="4537481" cy="509455"/>
          </a:xfrm>
        </p:grpSpPr>
        <p:sp>
          <p:nvSpPr>
            <p:cNvPr id="8198" name="MH_Entry_3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5043763" y="3779643"/>
              <a:ext cx="4537481" cy="509454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大数据分析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9" name="MH_Number_3"/>
            <p:cNvSpPr/>
            <p:nvPr>
              <p:custDataLst>
                <p:tags r:id="rId9"/>
              </p:custDataLst>
            </p:nvPr>
          </p:nvSpPr>
          <p:spPr bwMode="auto">
            <a:xfrm>
              <a:off x="5186600" y="3779642"/>
              <a:ext cx="585635" cy="507868"/>
            </a:xfrm>
            <a:custGeom>
              <a:avLst/>
              <a:gdLst>
                <a:gd name="T0" fmla="*/ 230479 w 373220"/>
                <a:gd name="T1" fmla="*/ 0 h 323217"/>
                <a:gd name="T2" fmla="*/ 691435 w 373220"/>
                <a:gd name="T3" fmla="*/ 0 h 323217"/>
                <a:gd name="T4" fmla="*/ 921914 w 373220"/>
                <a:gd name="T5" fmla="*/ 399213 h 323217"/>
                <a:gd name="T6" fmla="*/ 691435 w 373220"/>
                <a:gd name="T7" fmla="*/ 798423 h 323217"/>
                <a:gd name="T8" fmla="*/ 230480 w 373220"/>
                <a:gd name="T9" fmla="*/ 798420 h 323217"/>
                <a:gd name="T10" fmla="*/ 0 w 373220"/>
                <a:gd name="T11" fmla="*/ 399210 h 323217"/>
                <a:gd name="T12" fmla="*/ 230479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3</a:t>
              </a:r>
              <a:endParaRPr lang="zh-CN" alt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7" name="组合 1"/>
          <p:cNvGrpSpPr/>
          <p:nvPr>
            <p:custDataLst>
              <p:tags r:id="rId10"/>
            </p:custDataLst>
          </p:nvPr>
        </p:nvGrpSpPr>
        <p:grpSpPr>
          <a:xfrm>
            <a:off x="2339752" y="4293096"/>
            <a:ext cx="4492778" cy="498990"/>
            <a:chOff x="5043763" y="2736926"/>
            <a:chExt cx="4537481" cy="509455"/>
          </a:xfrm>
        </p:grpSpPr>
        <p:sp>
          <p:nvSpPr>
            <p:cNvPr id="3" name="MH_Entry_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043763" y="2736926"/>
              <a:ext cx="4537481" cy="509455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网络通信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4" name="MH_Number_2"/>
            <p:cNvSpPr/>
            <p:nvPr>
              <p:custDataLst>
                <p:tags r:id="rId12"/>
              </p:custDataLst>
            </p:nvPr>
          </p:nvSpPr>
          <p:spPr bwMode="auto">
            <a:xfrm>
              <a:off x="5186600" y="2736926"/>
              <a:ext cx="585635" cy="507868"/>
            </a:xfrm>
            <a:custGeom>
              <a:avLst/>
              <a:gdLst>
                <a:gd name="T0" fmla="*/ 229856 w 373220"/>
                <a:gd name="T1" fmla="*/ 0 h 323217"/>
                <a:gd name="T2" fmla="*/ 689566 w 373220"/>
                <a:gd name="T3" fmla="*/ 0 h 323217"/>
                <a:gd name="T4" fmla="*/ 919421 w 373220"/>
                <a:gd name="T5" fmla="*/ 399213 h 323217"/>
                <a:gd name="T6" fmla="*/ 689566 w 373220"/>
                <a:gd name="T7" fmla="*/ 798423 h 323217"/>
                <a:gd name="T8" fmla="*/ 229857 w 373220"/>
                <a:gd name="T9" fmla="*/ 798420 h 323217"/>
                <a:gd name="T10" fmla="*/ 0 w 373220"/>
                <a:gd name="T11" fmla="*/ 399210 h 323217"/>
                <a:gd name="T12" fmla="*/ 229856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0" tIns="0" rIns="0" bIns="0" anchor="ctr">
              <a:normAutofit/>
            </a:bodyPr>
            <a:lstStyle>
              <a:lvl1pPr algn="just">
                <a:lnSpc>
                  <a:spcPct val="110000"/>
                </a:lnSpc>
                <a:spcBef>
                  <a:spcPts val="1800"/>
                </a:spcBef>
                <a:buClr>
                  <a:srgbClr val="7DA44B"/>
                </a:buClr>
                <a:buSzPct val="100000"/>
                <a:buFont typeface="Webdings" panose="05030102010509060703" pitchFamily="18" charset="2"/>
                <a:buChar char="Ë"/>
                <a:defRPr sz="2400">
                  <a:solidFill>
                    <a:srgbClr val="227577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 algn="just">
                <a:lnSpc>
                  <a:spcPct val="130000"/>
                </a:lnSpc>
                <a:spcAft>
                  <a:spcPts val="600"/>
                </a:spcAft>
                <a:buClr>
                  <a:srgbClr val="83BBDD"/>
                </a:buClr>
                <a:buFont typeface="幼圆" panose="02010509060101010101" pitchFamily="49" charset="-122"/>
                <a:buChar char=" "/>
                <a:defRPr sz="2000">
                  <a:solidFill>
                    <a:srgbClr val="7D7D7D"/>
                  </a:solidFill>
                  <a:latin typeface="幼圆" panose="02010509060101010101" pitchFamily="49" charset="-122"/>
                  <a:ea typeface="黑体" panose="02010609060101010101" pitchFamily="49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 typeface="Webdings" panose="05030102010509060703" pitchFamily="18" charset="2"/>
                <a:buNone/>
              </a:pPr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4</a:t>
              </a:r>
              <a:endParaRPr 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pic>
        <p:nvPicPr>
          <p:cNvPr id="16" name="图片 15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组合 6"/>
          <p:cNvGrpSpPr/>
          <p:nvPr>
            <p:custDataLst>
              <p:tags r:id="rId14"/>
            </p:custDataLst>
          </p:nvPr>
        </p:nvGrpSpPr>
        <p:grpSpPr>
          <a:xfrm>
            <a:off x="2339752" y="4941168"/>
            <a:ext cx="4492778" cy="498990"/>
            <a:chOff x="5043763" y="1694210"/>
            <a:chExt cx="4537481" cy="509455"/>
          </a:xfrm>
        </p:grpSpPr>
        <p:sp>
          <p:nvSpPr>
            <p:cNvPr id="18" name="MH_Entry_1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043763" y="1694211"/>
              <a:ext cx="4537481" cy="509454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车联网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MH_Number_1"/>
            <p:cNvSpPr/>
            <p:nvPr>
              <p:custDataLst>
                <p:tags r:id="rId16"/>
              </p:custDataLst>
            </p:nvPr>
          </p:nvSpPr>
          <p:spPr bwMode="auto">
            <a:xfrm>
              <a:off x="5186600" y="1694210"/>
              <a:ext cx="585635" cy="507868"/>
            </a:xfrm>
            <a:custGeom>
              <a:avLst/>
              <a:gdLst>
                <a:gd name="T0" fmla="*/ 230479 w 373220"/>
                <a:gd name="T1" fmla="*/ 0 h 323217"/>
                <a:gd name="T2" fmla="*/ 691435 w 373220"/>
                <a:gd name="T3" fmla="*/ 0 h 323217"/>
                <a:gd name="T4" fmla="*/ 921914 w 373220"/>
                <a:gd name="T5" fmla="*/ 399213 h 323217"/>
                <a:gd name="T6" fmla="*/ 691435 w 373220"/>
                <a:gd name="T7" fmla="*/ 798423 h 323217"/>
                <a:gd name="T8" fmla="*/ 230480 w 373220"/>
                <a:gd name="T9" fmla="*/ 798420 h 323217"/>
                <a:gd name="T10" fmla="*/ 0 w 373220"/>
                <a:gd name="T11" fmla="*/ 399210 h 323217"/>
                <a:gd name="T12" fmla="*/ 230479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FFFF"/>
                  </a:solidFill>
                  <a:latin typeface="+mn-lt"/>
                  <a:ea typeface="+mn-ea"/>
                </a:rPr>
                <a:t>5</a:t>
              </a:r>
              <a:endParaRPr lang="zh-CN" altLang="en-US" sz="24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0" name="组合 1"/>
          <p:cNvGrpSpPr/>
          <p:nvPr>
            <p:custDataLst>
              <p:tags r:id="rId17"/>
            </p:custDataLst>
          </p:nvPr>
        </p:nvGrpSpPr>
        <p:grpSpPr>
          <a:xfrm>
            <a:off x="2339752" y="5589240"/>
            <a:ext cx="4492778" cy="498990"/>
            <a:chOff x="5043763" y="2736926"/>
            <a:chExt cx="4537481" cy="509455"/>
          </a:xfrm>
        </p:grpSpPr>
        <p:sp>
          <p:nvSpPr>
            <p:cNvPr id="21" name="MH_Entry_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043763" y="2736926"/>
              <a:ext cx="4537481" cy="509455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altLang="zh-CN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SIP</a:t>
              </a:r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协议应用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MH_Number_2"/>
            <p:cNvSpPr/>
            <p:nvPr>
              <p:custDataLst>
                <p:tags r:id="rId19"/>
              </p:custDataLst>
            </p:nvPr>
          </p:nvSpPr>
          <p:spPr bwMode="auto">
            <a:xfrm>
              <a:off x="5186600" y="2736926"/>
              <a:ext cx="585635" cy="507868"/>
            </a:xfrm>
            <a:custGeom>
              <a:avLst/>
              <a:gdLst>
                <a:gd name="T0" fmla="*/ 229856 w 373220"/>
                <a:gd name="T1" fmla="*/ 0 h 323217"/>
                <a:gd name="T2" fmla="*/ 689566 w 373220"/>
                <a:gd name="T3" fmla="*/ 0 h 323217"/>
                <a:gd name="T4" fmla="*/ 919421 w 373220"/>
                <a:gd name="T5" fmla="*/ 399213 h 323217"/>
                <a:gd name="T6" fmla="*/ 689566 w 373220"/>
                <a:gd name="T7" fmla="*/ 798423 h 323217"/>
                <a:gd name="T8" fmla="*/ 229857 w 373220"/>
                <a:gd name="T9" fmla="*/ 798420 h 323217"/>
                <a:gd name="T10" fmla="*/ 0 w 373220"/>
                <a:gd name="T11" fmla="*/ 399210 h 323217"/>
                <a:gd name="T12" fmla="*/ 229856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0" tIns="0" rIns="0" bIns="0" anchor="ctr">
              <a:normAutofit/>
            </a:bodyPr>
            <a:lstStyle>
              <a:lvl1pPr algn="just">
                <a:lnSpc>
                  <a:spcPct val="110000"/>
                </a:lnSpc>
                <a:spcBef>
                  <a:spcPts val="1800"/>
                </a:spcBef>
                <a:buClr>
                  <a:srgbClr val="7DA44B"/>
                </a:buClr>
                <a:buSzPct val="100000"/>
                <a:buFont typeface="Webdings" panose="05030102010509060703" pitchFamily="18" charset="2"/>
                <a:buChar char="Ë"/>
                <a:defRPr sz="2400">
                  <a:solidFill>
                    <a:srgbClr val="227577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 algn="just">
                <a:lnSpc>
                  <a:spcPct val="130000"/>
                </a:lnSpc>
                <a:spcAft>
                  <a:spcPts val="600"/>
                </a:spcAft>
                <a:buClr>
                  <a:srgbClr val="83BBDD"/>
                </a:buClr>
                <a:buFont typeface="幼圆" panose="02010509060101010101" pitchFamily="49" charset="-122"/>
                <a:buChar char=" "/>
                <a:defRPr sz="2000">
                  <a:solidFill>
                    <a:srgbClr val="7D7D7D"/>
                  </a:solidFill>
                  <a:latin typeface="幼圆" panose="02010509060101010101" pitchFamily="49" charset="-122"/>
                  <a:ea typeface="黑体" panose="02010609060101010101" pitchFamily="49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 typeface="Webdings" panose="05030102010509060703" pitchFamily="18" charset="2"/>
                <a:buNone/>
              </a:pPr>
              <a:r>
                <a:rPr lang="en-US" sz="2400" dirty="0" smtClean="0">
                  <a:solidFill>
                    <a:srgbClr val="FFFFFF"/>
                  </a:solidFill>
                  <a:latin typeface="+mn-lt"/>
                  <a:ea typeface="+mn-ea"/>
                </a:rPr>
                <a:t>6</a:t>
              </a:r>
              <a:endParaRPr lang="en-US" sz="24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strike="noStrike" noProof="1" smtClean="0"/>
              <a:t>环境待遇</a:t>
            </a:r>
            <a:endParaRPr lang="zh-CN" altLang="en-US" strike="noStrike" noProof="1"/>
          </a:p>
        </p:txBody>
      </p:sp>
      <p:sp>
        <p:nvSpPr>
          <p:cNvPr id="3379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eaLnBrk="1" hangingPunct="1">
              <a:buNone/>
            </a:pPr>
            <a:endParaRPr lang="en-US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  <a:p>
            <a:pPr marL="0" indent="0" eaLnBrk="1" hangingPunct="1">
              <a:buNone/>
            </a:pPr>
            <a:endParaRPr lang="zh-CN" altLang="en-US" sz="1600" kern="1200" dirty="0"/>
          </a:p>
          <a:p>
            <a:pPr eaLnBrk="1" hangingPunct="1">
              <a:buNone/>
            </a:pPr>
            <a:r>
              <a:rPr lang="en-US" altLang="zh-CN" sz="1600" kern="1200" dirty="0"/>
              <a:t> </a:t>
            </a:r>
            <a:endParaRPr lang="zh-CN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</p:txBody>
      </p:sp>
      <p:sp>
        <p:nvSpPr>
          <p:cNvPr id="25" name="内容占位符 24"/>
          <p:cNvSpPr>
            <a:spLocks noGrp="1"/>
          </p:cNvSpPr>
          <p:nvPr>
            <p:ph sz="quarter" idx="4"/>
          </p:nvPr>
        </p:nvSpPr>
        <p:spPr>
          <a:xfrm>
            <a:off x="2025650" y="2582545"/>
            <a:ext cx="4448810" cy="3464560"/>
          </a:xfrm>
        </p:spPr>
        <p:txBody>
          <a:bodyPr/>
          <a:lstStyle/>
          <a:p>
            <a:r>
              <a:rPr lang="zh-CN" altLang="en-US" dirty="0"/>
              <a:t>具体到西安和各位领导商榷</a:t>
            </a:r>
            <a:endParaRPr lang="zh-CN" altLang="en-US" dirty="0"/>
          </a:p>
        </p:txBody>
      </p:sp>
      <p:pic>
        <p:nvPicPr>
          <p:cNvPr id="16" name="图片 15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矩形 7"/>
          <p:cNvSpPr/>
          <p:nvPr/>
        </p:nvSpPr>
        <p:spPr>
          <a:xfrm>
            <a:off x="4572000" y="3501008"/>
            <a:ext cx="4572000" cy="3083921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lnSpc>
                <a:spcPct val="90000"/>
              </a:lnSpc>
            </a:pP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zh-CN" dirty="0" smtClean="0"/>
              <a:t>公司联系方式</a:t>
            </a:r>
            <a:endParaRPr lang="zh-CN" altLang="zh-CN" dirty="0" smtClean="0"/>
          </a:p>
          <a:p>
            <a:r>
              <a:rPr lang="zh-CN" altLang="zh-CN" dirty="0" smtClean="0"/>
              <a:t>公司热线：</a:t>
            </a:r>
            <a:r>
              <a:rPr lang="en-US" altLang="zh-CN" dirty="0" smtClean="0"/>
              <a:t>400 625 9980</a:t>
            </a:r>
            <a:endParaRPr lang="zh-CN" altLang="zh-CN" dirty="0" smtClean="0"/>
          </a:p>
          <a:p>
            <a:r>
              <a:rPr lang="zh-CN" altLang="en-US" dirty="0" smtClean="0"/>
              <a:t>联系电话</a:t>
            </a:r>
            <a:r>
              <a:rPr lang="zh-CN" altLang="zh-CN" dirty="0" smtClean="0"/>
              <a:t>：</a:t>
            </a:r>
            <a:r>
              <a:rPr lang="en-US" altLang="zh-CN" dirty="0" smtClean="0"/>
              <a:t>15989850117</a:t>
            </a:r>
            <a:endParaRPr lang="zh-CN" altLang="zh-CN" dirty="0" smtClean="0"/>
          </a:p>
          <a:p>
            <a:r>
              <a:rPr lang="zh-CN" altLang="zh-CN" dirty="0" smtClean="0"/>
              <a:t>传真：</a:t>
            </a:r>
            <a:r>
              <a:rPr lang="en-US" altLang="zh-CN" dirty="0" smtClean="0"/>
              <a:t>0519-85617886</a:t>
            </a:r>
            <a:endParaRPr lang="en-US" altLang="zh-CN" dirty="0" smtClean="0"/>
          </a:p>
          <a:p>
            <a:endParaRPr lang="zh-CN" altLang="zh-CN" dirty="0" smtClean="0"/>
          </a:p>
          <a:p>
            <a:r>
              <a:rPr lang="zh-CN" altLang="zh-CN" dirty="0" smtClean="0"/>
              <a:t>公司</a:t>
            </a:r>
            <a:r>
              <a:rPr lang="en-US" altLang="zh-CN" dirty="0" smtClean="0"/>
              <a:t>E-mail</a:t>
            </a:r>
            <a:r>
              <a:rPr lang="zh-CN" altLang="zh-CN" dirty="0" smtClean="0"/>
              <a:t>：</a:t>
            </a:r>
            <a:r>
              <a:rPr lang="en-US" altLang="zh-CN" u="sng" dirty="0" smtClean="0">
                <a:hlinkClick r:id="rId1"/>
              </a:rPr>
              <a:t>1687877521@qq.com</a:t>
            </a:r>
            <a:endParaRPr lang="zh-CN" altLang="zh-CN" dirty="0" smtClean="0"/>
          </a:p>
          <a:p>
            <a:r>
              <a:rPr lang="zh-CN" altLang="zh-CN" dirty="0" smtClean="0"/>
              <a:t>地址：江苏省常州市武进经发区西太湖电子商务产业园</a:t>
            </a:r>
            <a:r>
              <a:rPr lang="en-US" altLang="zh-CN" dirty="0" smtClean="0"/>
              <a:t>C-3042</a:t>
            </a:r>
            <a:endParaRPr lang="zh-CN" altLang="zh-CN" dirty="0" smtClean="0"/>
          </a:p>
          <a:p>
            <a:r>
              <a:rPr lang="zh-CN" altLang="zh-CN" dirty="0" smtClean="0"/>
              <a:t>公司网站：</a:t>
            </a:r>
            <a:r>
              <a:rPr lang="en-US" altLang="zh-CN" dirty="0" smtClean="0"/>
              <a:t>http</a:t>
            </a:r>
            <a:r>
              <a:rPr lang="zh-CN" altLang="zh-CN" dirty="0" smtClean="0"/>
              <a:t>：</a:t>
            </a:r>
            <a:r>
              <a:rPr lang="en-US" altLang="zh-CN" dirty="0" smtClean="0"/>
              <a:t>//</a:t>
            </a:r>
            <a:r>
              <a:rPr lang="en-US" altLang="zh-CN" dirty="0" err="1" smtClean="0"/>
              <a:t>www.idocker.net.cn</a:t>
            </a:r>
            <a:endParaRPr lang="zh-CN" altLang="zh-CN" dirty="0" smtClean="0"/>
          </a:p>
          <a:p>
            <a:pPr lvl="0" indent="0">
              <a:lnSpc>
                <a:spcPct val="90000"/>
              </a:lnSpc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5954" name="矩形 8"/>
          <p:cNvSpPr/>
          <p:nvPr/>
        </p:nvSpPr>
        <p:spPr>
          <a:xfrm>
            <a:off x="4572000" y="5572125"/>
            <a:ext cx="4572000" cy="3511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lnSpc>
                <a:spcPct val="90000"/>
              </a:lnSpc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15617" y="1798955"/>
            <a:ext cx="7776864" cy="477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b="1" dirty="0" smtClean="0">
                <a:solidFill>
                  <a:schemeClr val="tx1"/>
                </a:solidFill>
              </a:rPr>
              <a:t>江苏艾道科信息技术有限公司</a:t>
            </a:r>
            <a:endParaRPr lang="zh-CN" altLang="en-US" sz="4400" b="1" dirty="0">
              <a:solidFill>
                <a:schemeClr val="tx1"/>
              </a:solidFill>
            </a:endParaRPr>
          </a:p>
        </p:txBody>
      </p:sp>
      <p:pic>
        <p:nvPicPr>
          <p:cNvPr id="5" name="图片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5425" y="993140"/>
            <a:ext cx="7924800" cy="867410"/>
          </a:xfrm>
        </p:spPr>
        <p:txBody>
          <a:bodyPr/>
          <a:lstStyle/>
          <a:p>
            <a:pPr algn="ctr" eaLnBrk="1" hangingPunct="1"/>
            <a:r>
              <a:rPr lang="zh-CN" altLang="en-US" sz="4000" dirty="0" smtClean="0"/>
              <a:t>公司简介</a:t>
            </a:r>
            <a:endParaRPr lang="zh-CN" altLang="en-US" sz="40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6927215" cy="4085590"/>
          </a:xfrm>
        </p:spPr>
        <p:txBody>
          <a:bodyPr/>
          <a:lstStyle/>
          <a:p>
            <a:r>
              <a:rPr lang="zh-CN" altLang="zh-CN" sz="1600" dirty="0" smtClean="0"/>
              <a:t>江苏艾道科信息技术有限公司是一家从事软件系统平台、物联共性平台、安防系统研发型公司。主要提供公安指挥系统、云视频、智能分析、大数据分析、智慧城市综合系统开发与后期技术支持服务。</a:t>
            </a:r>
            <a:endParaRPr lang="zh-CN" altLang="zh-CN" sz="1600" dirty="0" smtClean="0"/>
          </a:p>
          <a:p>
            <a:r>
              <a:rPr lang="en-US" altLang="zh-CN" sz="1600" dirty="0" smtClean="0"/>
              <a:t>    </a:t>
            </a:r>
            <a:r>
              <a:rPr lang="zh-CN" altLang="zh-CN" sz="1600" dirty="0" smtClean="0"/>
              <a:t>公司拥有雄厚的技术实力，与西安电子科技大学，中国科学院物联网研究发展中心（江苏物联网研究发展中心）、河南工业大学等一批科研院所联合建立研发中心，为公司的创新发展提供了强大的技术支撑。团队深刻理解国际前沿和流行的互联网技术、安防技术和软件应用设计理念。同时在开发领域页拥有着雄厚技术与实战经验。项目承接方面，艾道科一直为不同客户量身定制符合其需求的设计开发方案，力求提最稳定实用的、安全易用的技术产品和优质专业的服务。我们不仅为客户提供卓越、创新的软件设计开发服务，同时为各类机构提供专业的信息化解决方案。</a:t>
            </a:r>
            <a:endParaRPr lang="zh-CN" altLang="zh-CN" sz="1600" dirty="0" smtClean="0"/>
          </a:p>
          <a:p>
            <a:r>
              <a:rPr lang="en-US" altLang="zh-CN" sz="1600" dirty="0" smtClean="0"/>
              <a:t>    </a:t>
            </a:r>
            <a:r>
              <a:rPr lang="zh-CN" altLang="zh-CN" sz="1600" dirty="0" smtClean="0"/>
              <a:t>艾道科一直以“建设智慧城市”为目标。企业内积极探索新型的管理模式，在创新创业方面保持高度发展状态；外部通过创新的产品，优质的服务以及良好的渠道发掘赢得了行业内良好的声誉。</a:t>
            </a:r>
            <a:endParaRPr lang="zh-CN" altLang="zh-CN" sz="1600" dirty="0" smtClean="0"/>
          </a:p>
          <a:p>
            <a:endParaRPr lang="zh-CN" altLang="en-US" sz="1600" dirty="0"/>
          </a:p>
        </p:txBody>
      </p:sp>
      <p:pic>
        <p:nvPicPr>
          <p:cNvPr id="4" name="图片 3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/>
          </p:cNvSpPr>
          <p:nvPr>
            <p:ph type="body" sz="half" idx="1"/>
          </p:nvPr>
        </p:nvSpPr>
        <p:spPr>
          <a:xfrm>
            <a:off x="714375" y="2214563"/>
            <a:ext cx="7981950" cy="4235450"/>
          </a:xfrm>
        </p:spPr>
        <p:txBody>
          <a:bodyPr wrap="square" lIns="91440" tIns="45720" rIns="91440" bIns="45720" anchor="t"/>
          <a:lstStyle/>
          <a:p>
            <a:pPr eaLnBrk="1" hangingPunct="1">
              <a:buNone/>
            </a:pPr>
            <a:endParaRPr lang="en-US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  <a:p>
            <a:pPr marL="0" indent="0" eaLnBrk="1" hangingPunct="1">
              <a:buNone/>
            </a:pPr>
            <a:endParaRPr lang="zh-CN" altLang="en-US" sz="1600" kern="1200" dirty="0"/>
          </a:p>
          <a:p>
            <a:pPr eaLnBrk="1" hangingPunct="1">
              <a:buNone/>
            </a:pPr>
            <a:r>
              <a:rPr lang="en-US" altLang="zh-CN" sz="1600" kern="1200" dirty="0"/>
              <a:t> </a:t>
            </a:r>
            <a:endParaRPr lang="zh-CN" altLang="zh-CN" sz="1600" kern="1200" dirty="0"/>
          </a:p>
          <a:p>
            <a:pPr eaLnBrk="1" hangingPunct="1">
              <a:buNone/>
            </a:pPr>
            <a:endParaRPr lang="zh-CN" altLang="zh-CN" sz="1600" kern="1200" dirty="0"/>
          </a:p>
        </p:txBody>
      </p:sp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dirty="0" smtClean="0"/>
              <a:t>公司目前及未来主要开展的项目介绍</a:t>
            </a:r>
            <a:endParaRPr lang="zh-CN" altLang="en-US" strike="noStrike" noProof="1"/>
          </a:p>
        </p:txBody>
      </p:sp>
      <p:grpSp>
        <p:nvGrpSpPr>
          <p:cNvPr id="2" name="组合 6"/>
          <p:cNvGrpSpPr/>
          <p:nvPr>
            <p:custDataLst>
              <p:tags r:id="rId1"/>
            </p:custDataLst>
          </p:nvPr>
        </p:nvGrpSpPr>
        <p:grpSpPr>
          <a:xfrm>
            <a:off x="2325499" y="2471743"/>
            <a:ext cx="4492778" cy="498990"/>
            <a:chOff x="5043763" y="1694210"/>
            <a:chExt cx="4537481" cy="509455"/>
          </a:xfrm>
        </p:grpSpPr>
        <p:sp>
          <p:nvSpPr>
            <p:cNvPr id="8194" name="MH_Entry_1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043763" y="1694211"/>
              <a:ext cx="4537481" cy="509454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社会资源整合平台</a:t>
              </a:r>
              <a:r>
                <a:rPr lang="en-US" altLang="zh-CN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SRIP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5" name="MH_Number_1"/>
            <p:cNvSpPr/>
            <p:nvPr>
              <p:custDataLst>
                <p:tags r:id="rId3"/>
              </p:custDataLst>
            </p:nvPr>
          </p:nvSpPr>
          <p:spPr bwMode="auto">
            <a:xfrm>
              <a:off x="5186600" y="1694210"/>
              <a:ext cx="585635" cy="507868"/>
            </a:xfrm>
            <a:custGeom>
              <a:avLst/>
              <a:gdLst>
                <a:gd name="T0" fmla="*/ 230479 w 373220"/>
                <a:gd name="T1" fmla="*/ 0 h 323217"/>
                <a:gd name="T2" fmla="*/ 691435 w 373220"/>
                <a:gd name="T3" fmla="*/ 0 h 323217"/>
                <a:gd name="T4" fmla="*/ 921914 w 373220"/>
                <a:gd name="T5" fmla="*/ 399213 h 323217"/>
                <a:gd name="T6" fmla="*/ 691435 w 373220"/>
                <a:gd name="T7" fmla="*/ 798423 h 323217"/>
                <a:gd name="T8" fmla="*/ 230480 w 373220"/>
                <a:gd name="T9" fmla="*/ 798420 h 323217"/>
                <a:gd name="T10" fmla="*/ 0 w 373220"/>
                <a:gd name="T11" fmla="*/ 399210 h 323217"/>
                <a:gd name="T12" fmla="*/ 230479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1</a:t>
              </a:r>
              <a:endParaRPr lang="zh-CN" alt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5" name="组合 7"/>
          <p:cNvGrpSpPr/>
          <p:nvPr>
            <p:custDataLst>
              <p:tags r:id="rId4"/>
            </p:custDataLst>
          </p:nvPr>
        </p:nvGrpSpPr>
        <p:grpSpPr>
          <a:xfrm>
            <a:off x="2325499" y="3493038"/>
            <a:ext cx="4492778" cy="498990"/>
            <a:chOff x="5043763" y="2736926"/>
            <a:chExt cx="4537481" cy="509455"/>
          </a:xfrm>
        </p:grpSpPr>
        <p:sp>
          <p:nvSpPr>
            <p:cNvPr id="8196" name="MH_Entry_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43763" y="2736926"/>
              <a:ext cx="4537481" cy="509455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altLang="zh-CN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4G</a:t>
              </a:r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物联网行车管理系统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7" name="MH_Number_2"/>
            <p:cNvSpPr/>
            <p:nvPr>
              <p:custDataLst>
                <p:tags r:id="rId6"/>
              </p:custDataLst>
            </p:nvPr>
          </p:nvSpPr>
          <p:spPr bwMode="auto">
            <a:xfrm>
              <a:off x="5186600" y="2736926"/>
              <a:ext cx="585635" cy="507868"/>
            </a:xfrm>
            <a:custGeom>
              <a:avLst/>
              <a:gdLst>
                <a:gd name="T0" fmla="*/ 229856 w 373220"/>
                <a:gd name="T1" fmla="*/ 0 h 323217"/>
                <a:gd name="T2" fmla="*/ 689566 w 373220"/>
                <a:gd name="T3" fmla="*/ 0 h 323217"/>
                <a:gd name="T4" fmla="*/ 919421 w 373220"/>
                <a:gd name="T5" fmla="*/ 399213 h 323217"/>
                <a:gd name="T6" fmla="*/ 689566 w 373220"/>
                <a:gd name="T7" fmla="*/ 798423 h 323217"/>
                <a:gd name="T8" fmla="*/ 229857 w 373220"/>
                <a:gd name="T9" fmla="*/ 798420 h 323217"/>
                <a:gd name="T10" fmla="*/ 0 w 373220"/>
                <a:gd name="T11" fmla="*/ 399210 h 323217"/>
                <a:gd name="T12" fmla="*/ 229856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0" tIns="0" rIns="0" bIns="0" anchor="ctr">
              <a:normAutofit/>
            </a:bodyPr>
            <a:lstStyle>
              <a:lvl1pPr algn="just">
                <a:lnSpc>
                  <a:spcPct val="110000"/>
                </a:lnSpc>
                <a:spcBef>
                  <a:spcPts val="1800"/>
                </a:spcBef>
                <a:buClr>
                  <a:srgbClr val="7DA44B"/>
                </a:buClr>
                <a:buSzPct val="100000"/>
                <a:buFont typeface="Webdings" panose="05030102010509060703" pitchFamily="18" charset="2"/>
                <a:buChar char="Ë"/>
                <a:defRPr sz="2400">
                  <a:solidFill>
                    <a:srgbClr val="227577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 algn="just">
                <a:lnSpc>
                  <a:spcPct val="130000"/>
                </a:lnSpc>
                <a:spcAft>
                  <a:spcPts val="600"/>
                </a:spcAft>
                <a:buClr>
                  <a:srgbClr val="83BBDD"/>
                </a:buClr>
                <a:buFont typeface="幼圆" panose="02010509060101010101" pitchFamily="49" charset="-122"/>
                <a:buChar char=" "/>
                <a:defRPr sz="2000">
                  <a:solidFill>
                    <a:srgbClr val="7D7D7D"/>
                  </a:solidFill>
                  <a:latin typeface="幼圆" panose="02010509060101010101" pitchFamily="49" charset="-122"/>
                  <a:ea typeface="黑体" panose="02010609060101010101" pitchFamily="49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 typeface="Webdings" panose="05030102010509060703" pitchFamily="18" charset="2"/>
                <a:buNone/>
              </a:pPr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2</a:t>
              </a:r>
              <a:endParaRPr lang="zh-CN" alt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6" name="组合 8"/>
          <p:cNvGrpSpPr/>
          <p:nvPr>
            <p:custDataLst>
              <p:tags r:id="rId7"/>
            </p:custDataLst>
          </p:nvPr>
        </p:nvGrpSpPr>
        <p:grpSpPr>
          <a:xfrm>
            <a:off x="2325499" y="4514334"/>
            <a:ext cx="4492778" cy="498990"/>
            <a:chOff x="5043763" y="3779642"/>
            <a:chExt cx="4537481" cy="509455"/>
          </a:xfrm>
        </p:grpSpPr>
        <p:sp>
          <p:nvSpPr>
            <p:cNvPr id="8198" name="MH_Entry_3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5043763" y="3779643"/>
              <a:ext cx="4537481" cy="509454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智能技防系统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8199" name="MH_Number_3"/>
            <p:cNvSpPr/>
            <p:nvPr>
              <p:custDataLst>
                <p:tags r:id="rId9"/>
              </p:custDataLst>
            </p:nvPr>
          </p:nvSpPr>
          <p:spPr bwMode="auto">
            <a:xfrm>
              <a:off x="5186600" y="3779642"/>
              <a:ext cx="585635" cy="507868"/>
            </a:xfrm>
            <a:custGeom>
              <a:avLst/>
              <a:gdLst>
                <a:gd name="T0" fmla="*/ 230479 w 373220"/>
                <a:gd name="T1" fmla="*/ 0 h 323217"/>
                <a:gd name="T2" fmla="*/ 691435 w 373220"/>
                <a:gd name="T3" fmla="*/ 0 h 323217"/>
                <a:gd name="T4" fmla="*/ 921914 w 373220"/>
                <a:gd name="T5" fmla="*/ 399213 h 323217"/>
                <a:gd name="T6" fmla="*/ 691435 w 373220"/>
                <a:gd name="T7" fmla="*/ 798423 h 323217"/>
                <a:gd name="T8" fmla="*/ 230480 w 373220"/>
                <a:gd name="T9" fmla="*/ 798420 h 323217"/>
                <a:gd name="T10" fmla="*/ 0 w 373220"/>
                <a:gd name="T11" fmla="*/ 399210 h 323217"/>
                <a:gd name="T12" fmla="*/ 230479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1"/>
            </a:solidFill>
            <a:ln w="34925" cmpd="sng">
              <a:solidFill>
                <a:srgbClr val="FFFFFF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3</a:t>
              </a:r>
              <a:endParaRPr lang="zh-CN" alt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7" name="组合 1"/>
          <p:cNvGrpSpPr/>
          <p:nvPr>
            <p:custDataLst>
              <p:tags r:id="rId10"/>
            </p:custDataLst>
          </p:nvPr>
        </p:nvGrpSpPr>
        <p:grpSpPr>
          <a:xfrm>
            <a:off x="2325499" y="5437408"/>
            <a:ext cx="4492778" cy="498990"/>
            <a:chOff x="5043763" y="2736926"/>
            <a:chExt cx="4537481" cy="509455"/>
          </a:xfrm>
        </p:grpSpPr>
        <p:sp>
          <p:nvSpPr>
            <p:cNvPr id="3" name="MH_Entry_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043763" y="2736926"/>
              <a:ext cx="4537481" cy="509455"/>
            </a:xfrm>
            <a:prstGeom prst="hexagon">
              <a:avLst>
                <a:gd name="adj" fmla="val 28245"/>
                <a:gd name="vf" fmla="val 115470"/>
              </a:avLst>
            </a:pr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467878" tIns="0" rIns="71981" bIns="0" anchor="ctr">
              <a:norm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/>
              <a:r>
                <a:rPr lang="zh-CN" altLang="en-US" sz="2000" dirty="0" smtClean="0">
                  <a:solidFill>
                    <a:srgbClr val="FFFFFF"/>
                  </a:solidFill>
                  <a:latin typeface="+mn-lt"/>
                  <a:ea typeface="+mn-ea"/>
                </a:rPr>
                <a:t>大数据视频分析平台</a:t>
              </a:r>
              <a:endParaRPr lang="zh-CN" altLang="en-US" sz="2000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4" name="MH_Number_2"/>
            <p:cNvSpPr/>
            <p:nvPr>
              <p:custDataLst>
                <p:tags r:id="rId12"/>
              </p:custDataLst>
            </p:nvPr>
          </p:nvSpPr>
          <p:spPr bwMode="auto">
            <a:xfrm>
              <a:off x="5186600" y="2736926"/>
              <a:ext cx="585635" cy="507868"/>
            </a:xfrm>
            <a:custGeom>
              <a:avLst/>
              <a:gdLst>
                <a:gd name="T0" fmla="*/ 229856 w 373220"/>
                <a:gd name="T1" fmla="*/ 0 h 323217"/>
                <a:gd name="T2" fmla="*/ 689566 w 373220"/>
                <a:gd name="T3" fmla="*/ 0 h 323217"/>
                <a:gd name="T4" fmla="*/ 919421 w 373220"/>
                <a:gd name="T5" fmla="*/ 399213 h 323217"/>
                <a:gd name="T6" fmla="*/ 689566 w 373220"/>
                <a:gd name="T7" fmla="*/ 798423 h 323217"/>
                <a:gd name="T8" fmla="*/ 229857 w 373220"/>
                <a:gd name="T9" fmla="*/ 798420 h 323217"/>
                <a:gd name="T10" fmla="*/ 0 w 373220"/>
                <a:gd name="T11" fmla="*/ 399210 h 323217"/>
                <a:gd name="T12" fmla="*/ 229856 w 373220"/>
                <a:gd name="T13" fmla="*/ 0 h 3232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3220"/>
                <a:gd name="T22" fmla="*/ 0 h 323217"/>
                <a:gd name="T23" fmla="*/ 373220 w 373220"/>
                <a:gd name="T24" fmla="*/ 323217 h 3232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3220" h="323217">
                  <a:moveTo>
                    <a:pt x="93305" y="0"/>
                  </a:moveTo>
                  <a:lnTo>
                    <a:pt x="279915" y="0"/>
                  </a:lnTo>
                  <a:lnTo>
                    <a:pt x="373220" y="161609"/>
                  </a:lnTo>
                  <a:lnTo>
                    <a:pt x="279915" y="323217"/>
                  </a:lnTo>
                  <a:lnTo>
                    <a:pt x="93306" y="323216"/>
                  </a:lnTo>
                  <a:lnTo>
                    <a:pt x="0" y="161608"/>
                  </a:lnTo>
                  <a:lnTo>
                    <a:pt x="93305" y="0"/>
                  </a:lnTo>
                  <a:close/>
                </a:path>
              </a:pathLst>
            </a:custGeom>
            <a:solidFill>
              <a:schemeClr val="accent2"/>
            </a:solidFill>
            <a:ln w="34925" cmpd="sng">
              <a:solidFill>
                <a:srgbClr val="FFFFFF"/>
              </a:solidFill>
              <a:miter lim="800000"/>
            </a:ln>
          </p:spPr>
          <p:txBody>
            <a:bodyPr wrap="square" lIns="0" tIns="0" rIns="0" bIns="0" anchor="ctr">
              <a:normAutofit/>
            </a:bodyPr>
            <a:lstStyle>
              <a:lvl1pPr algn="just">
                <a:lnSpc>
                  <a:spcPct val="110000"/>
                </a:lnSpc>
                <a:spcBef>
                  <a:spcPts val="1800"/>
                </a:spcBef>
                <a:buClr>
                  <a:srgbClr val="7DA44B"/>
                </a:buClr>
                <a:buSzPct val="100000"/>
                <a:buFont typeface="Webdings" panose="05030102010509060703" pitchFamily="18" charset="2"/>
                <a:buChar char="Ë"/>
                <a:defRPr sz="2400">
                  <a:solidFill>
                    <a:srgbClr val="227577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 algn="just">
                <a:lnSpc>
                  <a:spcPct val="130000"/>
                </a:lnSpc>
                <a:spcAft>
                  <a:spcPts val="600"/>
                </a:spcAft>
                <a:buClr>
                  <a:srgbClr val="83BBDD"/>
                </a:buClr>
                <a:buFont typeface="幼圆" panose="02010509060101010101" pitchFamily="49" charset="-122"/>
                <a:buChar char=" "/>
                <a:defRPr sz="2000">
                  <a:solidFill>
                    <a:srgbClr val="7D7D7D"/>
                  </a:solidFill>
                  <a:latin typeface="幼圆" panose="02010509060101010101" pitchFamily="49" charset="-122"/>
                  <a:ea typeface="黑体" panose="02010609060101010101" pitchFamily="49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幼圆" panose="020105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 typeface="Webdings" panose="05030102010509060703" pitchFamily="18" charset="2"/>
                <a:buNone/>
              </a:pPr>
              <a:r>
                <a:rPr lang="en-US" sz="2400">
                  <a:solidFill>
                    <a:srgbClr val="FFFFFF"/>
                  </a:solidFill>
                  <a:latin typeface="+mn-lt"/>
                  <a:ea typeface="+mn-ea"/>
                </a:rPr>
                <a:t>4</a:t>
              </a:r>
              <a:endParaRPr lang="en-US" sz="240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</p:grpSp>
      <p:pic>
        <p:nvPicPr>
          <p:cNvPr id="16" name="图片 15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zh-CN" altLang="en-US" sz="2400" dirty="0" smtClean="0"/>
              <a:t>一</a:t>
            </a:r>
            <a:r>
              <a:rPr lang="en-US" altLang="zh-CN" sz="2400" dirty="0" smtClean="0"/>
              <a:t>. </a:t>
            </a:r>
            <a:r>
              <a:rPr lang="zh-CN" altLang="zh-CN" sz="2400" dirty="0" smtClean="0"/>
              <a:t>面向构建社会资源整合平台（</a:t>
            </a:r>
            <a:r>
              <a:rPr lang="en-US" altLang="zh-CN" sz="2400" dirty="0" smtClean="0"/>
              <a:t>SRIP</a:t>
            </a:r>
            <a:r>
              <a:rPr lang="zh-CN" altLang="zh-CN" sz="2400" dirty="0" smtClean="0"/>
              <a:t>）</a:t>
            </a:r>
            <a:endParaRPr lang="zh-CN" altLang="en-US" sz="2400" noProof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130" y="2285365"/>
            <a:ext cx="7787005" cy="4291965"/>
          </a:xfrm>
        </p:spPr>
        <p:txBody>
          <a:bodyPr vert="horz" wrap="square" lIns="91440" tIns="45720" rIns="91440" bIns="45720" numCol="1" anchor="t" anchorCtr="0" compatLnSpc="1"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Tx/>
              <a:buNone/>
              <a:defRPr/>
            </a:pPr>
            <a:endParaRPr kumimoji="0" lang="en-US" altLang="zh-CN" sz="1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视频资源整合系统：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面向社会视频资源构建集成接入系统，系统可屏蔽下层视频设备区别，实现统一视频资源整合和快速调取，为用户提供面向社会资源的视频统一指挥和侦查平台。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基于统一视频资源整合的一键式报警应用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通过前端语音报警终端和指挥中心语音电话互联，语音报警终端一键报警按钮触发，实现语音终端通话、视频、地图自动显示到指挥中心大屏，满足指挥中心所对事发现场的全方位掌握情况。该平台支持多级协同指挥。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社会资源视频</a:t>
            </a:r>
            <a:r>
              <a:rPr lang="en-US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地图对照系统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：主动查看受监控场所所处的地理位置，在接到报警信息时，能在大屏上显示报警点的地图，用报警灯和警报声提示，能直观显示报警点具体地理位位置。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异常行为的智能识别系统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：针对重点区域可以部署智能视频识别系统，该系统可针对该辖区人员突然聚集、人员异常举动、或某些场所识别网上追逃要犯等状况做出自动预警；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zh-CN" sz="15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跨域视频资源调用与利用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：满足一个地区各个部门共享资源，该系统平台不仅仅满足公安系统使用，教育系统、城管、安监等各单位可以通过平台监控其所辖单位，实现一套平台多方运用，避免重复投资。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注：项目详情见“社会资源整合平台技术说明书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.doc</a:t>
            </a:r>
            <a:r>
              <a:rPr lang="zh-CN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zh-CN" altLang="en-US" sz="2400" dirty="0" smtClean="0"/>
              <a:t>项目技术研究需求</a:t>
            </a:r>
            <a:endParaRPr lang="zh-CN" altLang="en-US" sz="2400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259632" y="2348880"/>
            <a:ext cx="6336704" cy="42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图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zh-CN" altLang="en-US" sz="2400" dirty="0" smtClean="0"/>
              <a:t>二</a:t>
            </a:r>
            <a:r>
              <a:rPr lang="en-US" altLang="zh-CN" sz="2400" dirty="0" smtClean="0"/>
              <a:t>. 4G</a:t>
            </a:r>
            <a:r>
              <a:rPr lang="zh-CN" altLang="en-US" sz="2400" dirty="0" smtClean="0"/>
              <a:t>物联网行车管理系统</a:t>
            </a:r>
            <a:endParaRPr lang="zh-CN" altLang="en-US" sz="2400" noProof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130" y="2285365"/>
            <a:ext cx="7787005" cy="4291965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lang="en-US" altLang="zh-CN" sz="1600" dirty="0" smtClean="0"/>
              <a:t>	1.</a:t>
            </a:r>
            <a:r>
              <a:rPr lang="zh-CN" altLang="zh-CN" sz="1600" dirty="0" smtClean="0"/>
              <a:t>基于</a:t>
            </a:r>
            <a:r>
              <a:rPr lang="en-US" altLang="zh-CN" sz="1600" dirty="0" smtClean="0"/>
              <a:t>4G</a:t>
            </a:r>
            <a:r>
              <a:rPr lang="zh-CN" altLang="zh-CN" sz="1600" dirty="0" smtClean="0"/>
              <a:t>物联网卡实现的</a:t>
            </a:r>
            <a:r>
              <a:rPr lang="en-US" altLang="zh-CN" sz="1600" dirty="0" smtClean="0"/>
              <a:t>APN</a:t>
            </a:r>
            <a:r>
              <a:rPr lang="zh-CN" altLang="zh-CN" sz="1600" dirty="0" smtClean="0"/>
              <a:t>，网络数据传输研究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2. </a:t>
            </a:r>
            <a:r>
              <a:rPr lang="zh-CN" altLang="zh-CN" sz="1600" dirty="0" smtClean="0"/>
              <a:t>视频资源统一整合：通过</a:t>
            </a:r>
            <a:r>
              <a:rPr lang="en-US" altLang="zh-CN" sz="1600" dirty="0" smtClean="0"/>
              <a:t>4G</a:t>
            </a:r>
            <a:r>
              <a:rPr lang="zh-CN" altLang="zh-CN" sz="1600" dirty="0" smtClean="0"/>
              <a:t>网络将各车辆视频统一介入指挥中心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3.</a:t>
            </a:r>
            <a:r>
              <a:rPr lang="zh-CN" altLang="zh-CN" sz="1600" dirty="0" smtClean="0"/>
              <a:t>车载硬盘录像机对车辆行驶过程中车辆数据采集，获取：车速，停车时间，地点，连续驾驶时长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	4.GPS</a:t>
            </a:r>
            <a:r>
              <a:rPr lang="zh-CN" altLang="zh-CN" sz="1600" dirty="0" smtClean="0"/>
              <a:t>与地图</a:t>
            </a:r>
            <a:r>
              <a:rPr lang="zh-CN" altLang="zh-CN" sz="1600" smtClean="0"/>
              <a:t>系统对接</a:t>
            </a:r>
            <a:r>
              <a:rPr lang="zh-CN" altLang="en-US" sz="1600" smtClean="0"/>
              <a:t>：即时</a:t>
            </a:r>
            <a:r>
              <a:rPr lang="zh-CN" altLang="zh-CN" sz="1600" smtClean="0"/>
              <a:t>追踪</a:t>
            </a:r>
            <a:r>
              <a:rPr lang="zh-CN" altLang="zh-CN" sz="1600" dirty="0" smtClean="0"/>
              <a:t>车辆位置</a:t>
            </a:r>
            <a:endParaRPr lang="en-US" altLang="zh-CN" sz="1600" dirty="0" smtClean="0"/>
          </a:p>
          <a:p>
            <a:pPr>
              <a:buNone/>
            </a:pPr>
            <a:endParaRPr lang="zh-CN" altLang="zh-CN" sz="1600" dirty="0" smtClean="0"/>
          </a:p>
          <a:p>
            <a:r>
              <a:rPr lang="en-US" altLang="zh-CN" sz="1600" dirty="0" smtClean="0"/>
              <a:t>	</a:t>
            </a:r>
            <a:r>
              <a:rPr lang="zh-CN" altLang="zh-CN" sz="1600" dirty="0" smtClean="0"/>
              <a:t>注：</a:t>
            </a:r>
            <a:r>
              <a:rPr lang="en-US" altLang="zh-CN" sz="1600" dirty="0" smtClean="0"/>
              <a:t>GPS</a:t>
            </a:r>
            <a:r>
              <a:rPr lang="zh-CN" altLang="zh-CN" sz="1600" dirty="0" smtClean="0"/>
              <a:t>地图定位系统可应用至多方领域：物流，儿童保护，贵重物品保护等</a:t>
            </a:r>
            <a:endParaRPr lang="zh-CN" altLang="zh-CN" sz="1600" dirty="0" smtClean="0"/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Tx/>
              <a:buNone/>
              <a:defRPr/>
            </a:pP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zh-CN" altLang="en-US" sz="2400" dirty="0" smtClean="0"/>
              <a:t>项目技术研究需求</a:t>
            </a:r>
            <a:endParaRPr lang="zh-CN" altLang="en-US" sz="240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43608" y="2492896"/>
            <a:ext cx="6984776" cy="4162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/>
          </p:cNvSpPr>
          <p:nvPr>
            <p:ph type="title"/>
          </p:nvPr>
        </p:nvSpPr>
        <p:spPr>
          <a:xfrm>
            <a:off x="786130" y="768985"/>
            <a:ext cx="7924800" cy="1143000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zh-CN" altLang="en-US" sz="2400" dirty="0" smtClean="0"/>
              <a:t>三</a:t>
            </a:r>
            <a:r>
              <a:rPr lang="en-US" altLang="zh-CN" sz="2400" dirty="0" smtClean="0"/>
              <a:t>. </a:t>
            </a:r>
            <a:r>
              <a:rPr lang="zh-CN" altLang="en-US" sz="2400" dirty="0" smtClean="0"/>
              <a:t>智能技防系统</a:t>
            </a:r>
            <a:endParaRPr lang="zh-CN" altLang="en-US" sz="2400" noProof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130" y="2285365"/>
            <a:ext cx="7787005" cy="4291965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lang="en-US" altLang="zh-CN" sz="1600" dirty="0" smtClean="0"/>
              <a:t>1.</a:t>
            </a:r>
            <a:r>
              <a:rPr lang="zh-CN" altLang="en-US" sz="1600" dirty="0" smtClean="0"/>
              <a:t>视频资源统一整合</a:t>
            </a:r>
            <a:r>
              <a:rPr lang="zh-CN" altLang="zh-CN" sz="1600" dirty="0" smtClean="0"/>
              <a:t>：通过相应的监控设备，安防设备，实现视频监控，入侵检测等功能</a:t>
            </a:r>
            <a:r>
              <a:rPr lang="zh-CN" altLang="en-US" sz="1600" dirty="0" smtClean="0"/>
              <a:t>统一整合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2.</a:t>
            </a:r>
            <a:r>
              <a:rPr lang="zh-CN" altLang="zh-CN" sz="1600" dirty="0" smtClean="0"/>
              <a:t>统一接警：在监控点检测到有人入侵时，指挥中心会收到报警信号，并且将监控点当场画面显示在指挥中心大屏上。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3.</a:t>
            </a:r>
            <a:r>
              <a:rPr lang="zh-CN" altLang="zh-CN" sz="1600" dirty="0" smtClean="0"/>
              <a:t>巡更：每个巡查点安装考勤器，定时做巡查记录考勤，上传指挥中心。</a:t>
            </a:r>
            <a:endParaRPr lang="en-US" altLang="zh-CN" sz="1600" dirty="0" smtClean="0"/>
          </a:p>
          <a:p>
            <a:endParaRPr lang="zh-CN" altLang="zh-CN" sz="1600" dirty="0" smtClean="0"/>
          </a:p>
          <a:p>
            <a:r>
              <a:rPr lang="en-US" altLang="zh-CN" sz="1600" dirty="0" smtClean="0"/>
              <a:t>4.</a:t>
            </a:r>
            <a:r>
              <a:rPr lang="zh-CN" altLang="zh-CN" sz="1600" dirty="0" smtClean="0"/>
              <a:t>数据储存：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zh-CN" altLang="zh-CN" sz="1600" dirty="0" smtClean="0"/>
              <a:t>①当有监控点检测到报警信息时候，对监控点现场画面进行切片存储；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zh-CN" altLang="zh-CN" sz="1600" dirty="0" smtClean="0"/>
              <a:t>②巡更数据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zh-CN" altLang="zh-CN" sz="1600" dirty="0" smtClean="0"/>
              <a:t>③设备状态反馈信息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zh-CN" altLang="zh-CN" sz="1600" dirty="0" smtClean="0"/>
              <a:t>④报警记录 </a:t>
            </a:r>
            <a:r>
              <a:rPr lang="zh-CN" altLang="en-US" sz="1600" dirty="0" smtClean="0"/>
              <a:t>：可存储报警记录便于后期查询</a:t>
            </a:r>
            <a:endParaRPr lang="zh-CN" altLang="zh-CN" sz="1600" dirty="0" smtClean="0"/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Tx/>
              <a:buNone/>
              <a:defRPr/>
            </a:pPr>
            <a:endParaRPr lang="zh-CN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zh-CN" altLang="en-US" sz="2400" dirty="0" smtClean="0"/>
              <a:t>项目技术研究需求</a:t>
            </a:r>
            <a:endParaRPr lang="zh-CN" altLang="en-US" sz="24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331640" y="2342356"/>
            <a:ext cx="6696744" cy="420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图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61922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a"/>
  <p:tag name="KSO_WM_UNIT_INDEX" val="1"/>
  <p:tag name="KSO_WM_UNIT_ID" val="custom160337_1*a*1"/>
  <p:tag name="KSO_WM_UNIT_CLEAR" val="1"/>
  <p:tag name="KSO_WM_UNIT_LAYERLEVEL" val="1"/>
  <p:tag name="KSO_WM_UNIT_VALUE" val="21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3_1"/>
  <p:tag name="KSO_WM_UNIT_ID" val="custom160337_9*l_h_f*1_3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11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3"/>
  <p:tag name="KSO_WM_UNIT_ID" val="custom160337_9*l_i*1_3"/>
  <p:tag name="KSO_WM_UNIT_CLEAR" val="1"/>
  <p:tag name="KSO_WM_UNIT_LAYERLEVEL" val="1_1"/>
  <p:tag name="KSO_WM_DIAGRAM_GROUP_CODE" val="l1-1"/>
</p:tagLst>
</file>

<file path=ppt/tags/tag1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5"/>
  <p:tag name="KSO_WM_TEMPLATE_CATEGORY" val="custom"/>
  <p:tag name="KSO_WM_TEMPLATE_INDEX" val="160337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2_1"/>
  <p:tag name="KSO_WM_UNIT_ID" val="custom160337_9*l_h_f*1_2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1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2"/>
  <p:tag name="KSO_WM_UNIT_ID" val="custom160337_9*l_i*1_2"/>
  <p:tag name="KSO_WM_UNIT_CLEAR" val="1"/>
  <p:tag name="KSO_WM_UNIT_LAYERLEVEL" val="1_1"/>
  <p:tag name="KSO_WM_DIAGRAM_GROUP_CODE" val="l1-1"/>
</p:tagLst>
</file>

<file path=ppt/tags/tag1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0"/>
  <p:tag name="KSO_WM_TEMPLATE_CATEGORY" val="custom"/>
  <p:tag name="KSO_WM_TEMPLATE_INDEX" val="160337"/>
</p:tagLst>
</file>

<file path=ppt/tags/tag1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1_1"/>
  <p:tag name="KSO_WM_UNIT_ID" val="custom160337_9*l_h_f*1_1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1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1"/>
  <p:tag name="KSO_WM_UNIT_ID" val="custom160337_9*l_i*1_1"/>
  <p:tag name="KSO_WM_UNIT_CLEAR" val="1"/>
  <p:tag name="KSO_WM_UNIT_LAYERLEVEL" val="1_1"/>
  <p:tag name="KSO_WM_DIAGRAM_GROUP_CODE" val="l1-1"/>
</p:tagLst>
</file>

<file path=ppt/tags/tag1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5"/>
  <p:tag name="KSO_WM_TEMPLATE_CATEGORY" val="custom"/>
  <p:tag name="KSO_WM_TEMPLATE_INDEX" val="160337"/>
</p:tagLst>
</file>

<file path=ppt/tags/tag1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2_1"/>
  <p:tag name="KSO_WM_UNIT_ID" val="custom160337_9*l_h_f*1_2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2.xml><?xml version="1.0" encoding="utf-8"?>
<p:tagLst xmlns:p="http://schemas.openxmlformats.org/presentationml/2006/main">
  <p:tag name="KSO_WM_TEMPLATE_THUMBS_INDEX" val="1、5、9、13、17、22、23、26"/>
  <p:tag name="KSO_WM_SLIDE_ID" val="custom160337_1"/>
  <p:tag name="KSO_WM_SLIDE_INDEX" val="1"/>
  <p:tag name="KSO_WM_SLIDE_LAYOUT" val="a_b"/>
  <p:tag name="KSO_WM_SLIDE_LAYOUT_CNT" val="1_1"/>
  <p:tag name="KSO_WM_SLIDE_TYPE" val="title"/>
  <p:tag name="KSO_WM_BEAUTIFY_FLAG" val="#wm#"/>
  <p:tag name="KSO_WM_SLIDE_ITEM_CNT" val="2"/>
  <p:tag name="KSO_WM_TEMPLATE_CATEGORY" val="custom"/>
  <p:tag name="KSO_WM_TEMPLATE_INDEX" val="160337"/>
  <p:tag name="KSO_WM_TAG_VERSION" val="1.0"/>
</p:tagLst>
</file>

<file path=ppt/tags/tag2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2"/>
  <p:tag name="KSO_WM_UNIT_ID" val="custom160337_9*l_i*1_2"/>
  <p:tag name="KSO_WM_UNIT_CLEAR" val="1"/>
  <p:tag name="KSO_WM_UNIT_LAYERLEVEL" val="1_1"/>
  <p:tag name="KSO_WM_DIAGRAM_GROUP_CODE" val="l1-1"/>
</p:tagLst>
</file>

<file path=ppt/tags/tag2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10"/>
  <p:tag name="KSO_WM_TEMPLATE_CATEGORY" val="custom"/>
  <p:tag name="KSO_WM_TEMPLATE_INDEX" val="160337"/>
</p:tagLst>
</file>

<file path=ppt/tags/tag2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3_1"/>
  <p:tag name="KSO_WM_UNIT_ID" val="custom160337_9*l_h_f*1_3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2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3"/>
  <p:tag name="KSO_WM_UNIT_ID" val="custom160337_9*l_i*1_3"/>
  <p:tag name="KSO_WM_UNIT_CLEAR" val="1"/>
  <p:tag name="KSO_WM_UNIT_LAYERLEVEL" val="1_1"/>
  <p:tag name="KSO_WM_DIAGRAM_GROUP_CODE" val="l1-1"/>
</p:tagLst>
</file>

<file path=ppt/tags/tag2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5"/>
  <p:tag name="KSO_WM_TEMPLATE_CATEGORY" val="custom"/>
  <p:tag name="KSO_WM_TEMPLATE_INDEX" val="160337"/>
</p:tagLst>
</file>

<file path=ppt/tags/tag2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2_1"/>
  <p:tag name="KSO_WM_UNIT_ID" val="custom160337_9*l_h_f*1_2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2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2"/>
  <p:tag name="KSO_WM_UNIT_ID" val="custom160337_9*l_i*1_2"/>
  <p:tag name="KSO_WM_UNIT_CLEAR" val="1"/>
  <p:tag name="KSO_WM_UNIT_LAYERLEVEL" val="1_1"/>
  <p:tag name="KSO_WM_DIAGRAM_GROUP_CODE" val="l1-1"/>
</p:tagLst>
</file>

<file path=ppt/tags/tag2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0"/>
  <p:tag name="KSO_WM_TEMPLATE_CATEGORY" val="custom"/>
  <p:tag name="KSO_WM_TEMPLATE_INDEX" val="160337"/>
</p:tagLst>
</file>

<file path=ppt/tags/tag28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1_1"/>
  <p:tag name="KSO_WM_UNIT_ID" val="custom160337_9*l_h_f*1_1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2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1"/>
  <p:tag name="KSO_WM_UNIT_ID" val="custom160337_9*l_i*1_1"/>
  <p:tag name="KSO_WM_UNIT_CLEAR" val="1"/>
  <p:tag name="KSO_WM_UNIT_LAYERLEVEL" val="1_1"/>
  <p:tag name="KSO_WM_DIAGRAM_GROUP_CODE" val="l1-1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0"/>
  <p:tag name="KSO_WM_TEMPLATE_CATEGORY" val="custom"/>
  <p:tag name="KSO_WM_TEMPLATE_INDEX" val="160337"/>
</p:tagLst>
</file>

<file path=ppt/tags/tag3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5"/>
  <p:tag name="KSO_WM_TEMPLATE_CATEGORY" val="custom"/>
  <p:tag name="KSO_WM_TEMPLATE_INDEX" val="160337"/>
</p:tagLst>
</file>

<file path=ppt/tags/tag31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2_1"/>
  <p:tag name="KSO_WM_UNIT_ID" val="custom160337_9*l_h_f*1_2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3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2"/>
  <p:tag name="KSO_WM_UNIT_ID" val="custom160337_9*l_i*1_2"/>
  <p:tag name="KSO_WM_UNIT_CLEAR" val="1"/>
  <p:tag name="KSO_WM_UNIT_LAYERLEVEL" val="1_1"/>
  <p:tag name="KSO_WM_DIAGRAM_GROUP_CODE" val="l1-1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1_1"/>
  <p:tag name="KSO_WM_UNIT_ID" val="custom160337_9*l_h_f*1_1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1"/>
  <p:tag name="KSO_WM_UNIT_ID" val="custom160337_9*l_i*1_1"/>
  <p:tag name="KSO_WM_UNIT_CLEAR" val="1"/>
  <p:tag name="KSO_WM_UNIT_LAYERLEVEL" val="1_1"/>
  <p:tag name="KSO_WM_DIAGRAM_GROUP_CODE" val="l1-1"/>
</p:tagLst>
</file>

<file path=ppt/tags/tag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5"/>
  <p:tag name="KSO_WM_TEMPLATE_CATEGORY" val="custom"/>
  <p:tag name="KSO_WM_TEMPLATE_INDEX" val="160337"/>
</p:tagLst>
</file>

<file path=ppt/tags/tag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h_f"/>
  <p:tag name="KSO_WM_UNIT_INDEX" val="1_2_1"/>
  <p:tag name="KSO_WM_UNIT_ID" val="custom160337_9*l_h_f*1_2_1"/>
  <p:tag name="KSO_WM_UNIT_CLEAR" val="1"/>
  <p:tag name="KSO_WM_UNIT_LAYERLEVEL" val="1_1_1"/>
  <p:tag name="KSO_WM_UNIT_VALUE" val="15"/>
  <p:tag name="KSO_WM_UNIT_HIGHLIGHT" val="0"/>
  <p:tag name="KSO_WM_UNIT_COMPATIBLE" val="0"/>
  <p:tag name="KSO_WM_UNIT_PRESET_TEXT_INDEX" val="3"/>
  <p:tag name="KSO_WM_UNIT_PRESET_TEXT_LEN" val="17"/>
  <p:tag name="KSO_WM_DIAGRAM_GROUP_CODE" val="l1-1"/>
</p:tagLst>
</file>

<file path=ppt/tags/tag8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337"/>
  <p:tag name="KSO_WM_UNIT_TYPE" val="l_i"/>
  <p:tag name="KSO_WM_UNIT_INDEX" val="1_2"/>
  <p:tag name="KSO_WM_UNIT_ID" val="custom160337_9*l_i*1_2"/>
  <p:tag name="KSO_WM_UNIT_CLEAR" val="1"/>
  <p:tag name="KSO_WM_UNIT_LAYERLEVEL" val="1_1"/>
  <p:tag name="KSO_WM_DIAGRAM_GROUP_CODE" val="l1-1"/>
</p:tagLst>
</file>

<file path=ppt/tags/tag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160337_9*i*10"/>
  <p:tag name="KSO_WM_TEMPLATE_CATEGORY" val="custom"/>
  <p:tag name="KSO_WM_TEMPLATE_INDEX" val="160337"/>
</p:tagLst>
</file>

<file path=ppt/theme/theme1.xml><?xml version="1.0" encoding="utf-8"?>
<a:theme xmlns:a="http://schemas.openxmlformats.org/drawingml/2006/main" name="Capsules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apsule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A000120141114A22KWBG">
  <a:themeElements>
    <a:clrScheme name="自定义 132">
      <a:dk1>
        <a:srgbClr val="3D3F41"/>
      </a:dk1>
      <a:lt1>
        <a:srgbClr val="FFFFFF"/>
      </a:lt1>
      <a:dk2>
        <a:srgbClr val="3D3F41"/>
      </a:dk2>
      <a:lt2>
        <a:srgbClr val="EAF5FC"/>
      </a:lt2>
      <a:accent1>
        <a:srgbClr val="04AEDA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1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1854</Words>
  <Application>WPS 演示</Application>
  <PresentationFormat>全屏显示(4:3)</PresentationFormat>
  <Paragraphs>146</Paragraphs>
  <Slides>13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Times New Roman</vt:lpstr>
      <vt:lpstr>黑体</vt:lpstr>
      <vt:lpstr>Arial Black</vt:lpstr>
      <vt:lpstr>微软雅黑</vt:lpstr>
      <vt:lpstr>Calibri</vt:lpstr>
      <vt:lpstr>幼圆</vt:lpstr>
      <vt:lpstr>楷体</vt:lpstr>
      <vt:lpstr>Webdings</vt:lpstr>
      <vt:lpstr>Capsules</vt:lpstr>
      <vt:lpstr>自定义设计方案</vt:lpstr>
      <vt:lpstr>1_A000120141114A22KWBG</vt:lpstr>
      <vt:lpstr>PowerPoint 演示文稿</vt:lpstr>
      <vt:lpstr>公司简介</vt:lpstr>
      <vt:lpstr>公司目前及未来主要开展的项目介绍</vt:lpstr>
      <vt:lpstr>一. 面向构建社会资源整合平台（SRIP）</vt:lpstr>
      <vt:lpstr>项目技术研究需求</vt:lpstr>
      <vt:lpstr>二. 4G物联网行车管理系统</vt:lpstr>
      <vt:lpstr>项目技术研究需求</vt:lpstr>
      <vt:lpstr>三. 智能技防系统</vt:lpstr>
      <vt:lpstr>项目技术研究需求</vt:lpstr>
      <vt:lpstr>四. 大数据视频分析系统</vt:lpstr>
      <vt:lpstr>研究方向</vt:lpstr>
      <vt:lpstr>环境待遇</vt:lpstr>
      <vt:lpstr>PowerPoint 演示文稿</vt:lpstr>
    </vt:vector>
  </TitlesOfParts>
  <Company>uacci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MPI 综合视频服务平台</dc:title>
  <dc:creator>ALAN WANG</dc:creator>
  <cp:lastModifiedBy>Administrator</cp:lastModifiedBy>
  <cp:revision>204</cp:revision>
  <dcterms:created xsi:type="dcterms:W3CDTF">2007-02-28T08:02:00Z</dcterms:created>
  <dcterms:modified xsi:type="dcterms:W3CDTF">2017-03-26T08:33:03Z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2052-10.1.0.6207</vt:lpwstr>
  </property>
</Properties>
</file>