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11" autoAdjust="0"/>
    <p:restoredTop sz="94660"/>
  </p:normalViewPr>
  <p:slideViewPr>
    <p:cSldViewPr snapToGrid="0">
      <p:cViewPr varScale="1">
        <p:scale>
          <a:sx n="65" d="100"/>
          <a:sy n="65" d="100"/>
        </p:scale>
        <p:origin x="-89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FFA4-6E39-4A78-B1DD-E86645F0AE9F}" type="datetimeFigureOut">
              <a:rPr lang="zh-CN" altLang="en-US" smtClean="0"/>
              <a:pPr/>
              <a:t>2017/3/25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868F-8B12-452B-840E-AAC03CEA63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147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FFA4-6E39-4A78-B1DD-E86645F0AE9F}" type="datetimeFigureOut">
              <a:rPr lang="zh-CN" altLang="en-US" smtClean="0"/>
              <a:pPr/>
              <a:t>2017/3/25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868F-8B12-452B-840E-AAC03CEA63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45955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FFA4-6E39-4A78-B1DD-E86645F0AE9F}" type="datetimeFigureOut">
              <a:rPr lang="zh-CN" altLang="en-US" smtClean="0"/>
              <a:pPr/>
              <a:t>2017/3/25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868F-8B12-452B-840E-AAC03CEA63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0941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FFA4-6E39-4A78-B1DD-E86645F0AE9F}" type="datetimeFigureOut">
              <a:rPr lang="zh-CN" altLang="en-US" smtClean="0"/>
              <a:pPr/>
              <a:t>2017/3/25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868F-8B12-452B-840E-AAC03CEA63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7207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FFA4-6E39-4A78-B1DD-E86645F0AE9F}" type="datetimeFigureOut">
              <a:rPr lang="zh-CN" altLang="en-US" smtClean="0"/>
              <a:pPr/>
              <a:t>2017/3/25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868F-8B12-452B-840E-AAC03CEA63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84523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FFA4-6E39-4A78-B1DD-E86645F0AE9F}" type="datetimeFigureOut">
              <a:rPr lang="zh-CN" altLang="en-US" smtClean="0"/>
              <a:pPr/>
              <a:t>2017/3/25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868F-8B12-452B-840E-AAC03CEA63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6182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FFA4-6E39-4A78-B1DD-E86645F0AE9F}" type="datetimeFigureOut">
              <a:rPr lang="zh-CN" altLang="en-US" smtClean="0"/>
              <a:pPr/>
              <a:t>2017/3/25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868F-8B12-452B-840E-AAC03CEA63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1231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FFA4-6E39-4A78-B1DD-E86645F0AE9F}" type="datetimeFigureOut">
              <a:rPr lang="zh-CN" altLang="en-US" smtClean="0"/>
              <a:pPr/>
              <a:t>2017/3/25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868F-8B12-452B-840E-AAC03CEA63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905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FFA4-6E39-4A78-B1DD-E86645F0AE9F}" type="datetimeFigureOut">
              <a:rPr lang="zh-CN" altLang="en-US" smtClean="0"/>
              <a:pPr/>
              <a:t>2017/3/25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868F-8B12-452B-840E-AAC03CEA63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7282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FFA4-6E39-4A78-B1DD-E86645F0AE9F}" type="datetimeFigureOut">
              <a:rPr lang="zh-CN" altLang="en-US" smtClean="0"/>
              <a:pPr/>
              <a:t>2017/3/25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868F-8B12-452B-840E-AAC03CEA63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8945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FFA4-6E39-4A78-B1DD-E86645F0AE9F}" type="datetimeFigureOut">
              <a:rPr lang="zh-CN" altLang="en-US" smtClean="0"/>
              <a:pPr/>
              <a:t>2017/3/25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868F-8B12-452B-840E-AAC03CEA63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2548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3FFA4-6E39-4A78-B1DD-E86645F0AE9F}" type="datetimeFigureOut">
              <a:rPr lang="zh-CN" altLang="en-US" smtClean="0"/>
              <a:pPr/>
              <a:t>2017/3/25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A868F-8B12-452B-840E-AAC03CEA630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0554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032" y="110992"/>
            <a:ext cx="3358896" cy="73352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深福保集团简介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5" descr="8-9-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872" y="1341121"/>
            <a:ext cx="3508375" cy="494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4824984" y="1237886"/>
            <a:ext cx="6742176" cy="5207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ts val="2760"/>
              </a:lnSpc>
              <a:buFont typeface="Wingdings" pitchFamily="2" charset="2"/>
              <a:buChar char="Ø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深福保集团是一家历史悠久的专业产业园区开发运营商，注册成立于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1997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年，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2006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年从原深圳市保税区管理局划转至深圳市投资控股有限公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司，性质为国有全资企业。截止 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2016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年底，集团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拥有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家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全资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子公司和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家控股子公司，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总资产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34.3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亿元，净资产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14.3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亿元。</a:t>
            </a: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ts val="2760"/>
              </a:lnSpc>
              <a:buFont typeface="Wingdings" pitchFamily="2" charset="2"/>
              <a:buChar char="Ø"/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ts val="2760"/>
              </a:lnSpc>
              <a:buFont typeface="Wingdings" pitchFamily="2" charset="2"/>
              <a:buChar char="Ø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集团主营业务是产业园区的投资开发、运营服务，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余年来在深圳、天津地区成功开发了一批园区项目，物业总面积逾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万平方米，涵盖工业用房、研发中心、写字楼、商务公寓、住宅小区等多种业态。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60"/>
              </a:lnSpc>
            </a:pP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ts val="2760"/>
              </a:lnSpc>
              <a:buFont typeface="Wingdings" pitchFamily="2" charset="2"/>
              <a:buChar char="Ø"/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未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来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，集团将继续秉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承“深入产业做园区，联合产业做园区”的运营理念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，聚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焦新兴产业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打造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园区开发、运营服务、产业投资”三位一体的运营模式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，努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力成长为国内具有一定影响力的新兴产业园区开发运营商。</a:t>
            </a:r>
          </a:p>
        </p:txBody>
      </p:sp>
      <p:pic>
        <p:nvPicPr>
          <p:cNvPr id="1026" name="Picture 2" descr="H:\qq接收\集团logo\透明底\logo(深福保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6776" y="83820"/>
            <a:ext cx="1670904" cy="7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-1" y="882617"/>
            <a:ext cx="12191999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8686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-1" y="83820"/>
            <a:ext cx="12191999" cy="844516"/>
            <a:chOff x="-1" y="83820"/>
            <a:chExt cx="12191999" cy="844516"/>
          </a:xfrm>
        </p:grpSpPr>
        <p:sp>
          <p:nvSpPr>
            <p:cNvPr id="3" name="标题 1"/>
            <p:cNvSpPr txBox="1">
              <a:spLocks/>
            </p:cNvSpPr>
            <p:nvPr/>
          </p:nvSpPr>
          <p:spPr>
            <a:xfrm>
              <a:off x="374904" y="139167"/>
              <a:ext cx="4835081" cy="7335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集团已建</a:t>
              </a:r>
              <a:r>
                <a:rPr lang="en-US" altLang="zh-CN" sz="3200" dirty="0" smtClean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拟</a:t>
              </a:r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建</a:t>
              </a:r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项</a:t>
              </a:r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目介绍</a:t>
              </a:r>
              <a:endParaRPr lang="zh-CN" altLang="en-US" sz="3200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" name="Picture 2" descr="H:\qq接收\集团logo\透明底\logo(深福保)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6776" y="83820"/>
              <a:ext cx="1670904" cy="733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-1" y="882617"/>
              <a:ext cx="12191999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标题 1"/>
          <p:cNvSpPr txBox="1">
            <a:spLocks/>
          </p:cNvSpPr>
          <p:nvPr/>
        </p:nvSpPr>
        <p:spPr>
          <a:xfrm>
            <a:off x="341327" y="1173480"/>
            <a:ext cx="4868657" cy="522732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60"/>
              </a:lnSpc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    集团过去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余年来先后开发了天津地区的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MIG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金融大厦、福保产业园，深圳地区的生物医药创新产业园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聚龙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山新兴产业园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海天工业园等一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批产业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园区项目，目前这些项目已基本建成并投入使用，项目租售情况良好，运营服务水平稳步提高。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60"/>
              </a:lnSpc>
            </a:pP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760"/>
              </a:lnSpc>
            </a:pP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    “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十三五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”期间，集团将充分挖掘深圳地区资源潜力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，深度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对接投控公司“一区多园”发展模式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，承接深圳市重点片区开发任务，实现跨越式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发展。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64479" y="1652228"/>
            <a:ext cx="6632147" cy="4078012"/>
            <a:chOff x="117475" y="693738"/>
            <a:chExt cx="10108353" cy="4941887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475" y="693738"/>
              <a:ext cx="6911975" cy="4941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AutoShape 3"/>
            <p:cNvSpPr>
              <a:spLocks noChangeArrowheads="1"/>
            </p:cNvSpPr>
            <p:nvPr/>
          </p:nvSpPr>
          <p:spPr bwMode="auto">
            <a:xfrm>
              <a:off x="5265738" y="2565400"/>
              <a:ext cx="234950" cy="215900"/>
            </a:xfrm>
            <a:custGeom>
              <a:avLst/>
              <a:gdLst>
                <a:gd name="T0" fmla="*/ 0 w 215900"/>
                <a:gd name="T1" fmla="*/ 82466 h 215900"/>
                <a:gd name="T2" fmla="*/ 97663 w 215900"/>
                <a:gd name="T3" fmla="*/ 82467 h 215900"/>
                <a:gd name="T4" fmla="*/ 127840 w 215900"/>
                <a:gd name="T5" fmla="*/ 0 h 215900"/>
                <a:gd name="T6" fmla="*/ 158019 w 215900"/>
                <a:gd name="T7" fmla="*/ 82467 h 215900"/>
                <a:gd name="T8" fmla="*/ 255681 w 215900"/>
                <a:gd name="T9" fmla="*/ 82466 h 215900"/>
                <a:gd name="T10" fmla="*/ 176671 w 215900"/>
                <a:gd name="T11" fmla="*/ 133433 h 215900"/>
                <a:gd name="T12" fmla="*/ 206851 w 215900"/>
                <a:gd name="T13" fmla="*/ 215899 h 215900"/>
                <a:gd name="T14" fmla="*/ 127840 w 215900"/>
                <a:gd name="T15" fmla="*/ 164932 h 215900"/>
                <a:gd name="T16" fmla="*/ 48830 w 215900"/>
                <a:gd name="T17" fmla="*/ 215899 h 215900"/>
                <a:gd name="T18" fmla="*/ 79010 w 215900"/>
                <a:gd name="T19" fmla="*/ 133433 h 2159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5900"/>
                <a:gd name="T31" fmla="*/ 0 h 215900"/>
                <a:gd name="T32" fmla="*/ 215900 w 215900"/>
                <a:gd name="T33" fmla="*/ 215900 h 2159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5900" h="215900">
                  <a:moveTo>
                    <a:pt x="0" y="82466"/>
                  </a:moveTo>
                  <a:lnTo>
                    <a:pt x="82467" y="82467"/>
                  </a:lnTo>
                  <a:lnTo>
                    <a:pt x="107950" y="0"/>
                  </a:lnTo>
                  <a:lnTo>
                    <a:pt x="133433" y="82467"/>
                  </a:lnTo>
                  <a:lnTo>
                    <a:pt x="215900" y="82466"/>
                  </a:lnTo>
                  <a:lnTo>
                    <a:pt x="149183" y="133433"/>
                  </a:lnTo>
                  <a:lnTo>
                    <a:pt x="174667" y="215899"/>
                  </a:lnTo>
                  <a:lnTo>
                    <a:pt x="107950" y="164932"/>
                  </a:lnTo>
                  <a:lnTo>
                    <a:pt x="41233" y="215899"/>
                  </a:lnTo>
                  <a:lnTo>
                    <a:pt x="66717" y="13343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3" name="AutoShape 4"/>
            <p:cNvSpPr>
              <a:spLocks noChangeArrowheads="1"/>
            </p:cNvSpPr>
            <p:nvPr/>
          </p:nvSpPr>
          <p:spPr bwMode="auto">
            <a:xfrm>
              <a:off x="4953000" y="4797425"/>
              <a:ext cx="233363" cy="215900"/>
            </a:xfrm>
            <a:custGeom>
              <a:avLst/>
              <a:gdLst>
                <a:gd name="T0" fmla="*/ 0 w 215900"/>
                <a:gd name="T1" fmla="*/ 82466 h 215900"/>
                <a:gd name="T2" fmla="*/ 96347 w 215900"/>
                <a:gd name="T3" fmla="*/ 82467 h 215900"/>
                <a:gd name="T4" fmla="*/ 126120 w 215900"/>
                <a:gd name="T5" fmla="*/ 0 h 215900"/>
                <a:gd name="T6" fmla="*/ 155892 w 215900"/>
                <a:gd name="T7" fmla="*/ 82467 h 215900"/>
                <a:gd name="T8" fmla="*/ 252238 w 215900"/>
                <a:gd name="T9" fmla="*/ 82466 h 215900"/>
                <a:gd name="T10" fmla="*/ 174293 w 215900"/>
                <a:gd name="T11" fmla="*/ 133433 h 215900"/>
                <a:gd name="T12" fmla="*/ 204066 w 215900"/>
                <a:gd name="T13" fmla="*/ 215899 h 215900"/>
                <a:gd name="T14" fmla="*/ 126120 w 215900"/>
                <a:gd name="T15" fmla="*/ 164932 h 215900"/>
                <a:gd name="T16" fmla="*/ 48173 w 215900"/>
                <a:gd name="T17" fmla="*/ 215899 h 215900"/>
                <a:gd name="T18" fmla="*/ 77946 w 215900"/>
                <a:gd name="T19" fmla="*/ 133433 h 2159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5900"/>
                <a:gd name="T31" fmla="*/ 0 h 215900"/>
                <a:gd name="T32" fmla="*/ 215900 w 215900"/>
                <a:gd name="T33" fmla="*/ 215900 h 2159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5900" h="215900">
                  <a:moveTo>
                    <a:pt x="0" y="82466"/>
                  </a:moveTo>
                  <a:lnTo>
                    <a:pt x="82467" y="82467"/>
                  </a:lnTo>
                  <a:lnTo>
                    <a:pt x="107950" y="0"/>
                  </a:lnTo>
                  <a:lnTo>
                    <a:pt x="133433" y="82467"/>
                  </a:lnTo>
                  <a:lnTo>
                    <a:pt x="215900" y="82466"/>
                  </a:lnTo>
                  <a:lnTo>
                    <a:pt x="149183" y="133433"/>
                  </a:lnTo>
                  <a:lnTo>
                    <a:pt x="174667" y="215899"/>
                  </a:lnTo>
                  <a:lnTo>
                    <a:pt x="107950" y="164932"/>
                  </a:lnTo>
                  <a:lnTo>
                    <a:pt x="41233" y="215899"/>
                  </a:lnTo>
                  <a:lnTo>
                    <a:pt x="66717" y="133433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>
                <a:latin typeface="Arial" charset="0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5418138" y="2428875"/>
              <a:ext cx="7889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latin typeface="微软雅黑" pitchFamily="34" charset="-122"/>
                  <a:ea typeface="微软雅黑" pitchFamily="34" charset="-122"/>
                </a:rPr>
                <a:t>天津</a:t>
              </a: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5032375" y="4508500"/>
              <a:ext cx="787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zh-CN" altLang="en-US" sz="1800" b="1">
                  <a:latin typeface="微软雅黑" pitchFamily="34" charset="-122"/>
                  <a:ea typeface="微软雅黑" pitchFamily="34" charset="-122"/>
                </a:rPr>
                <a:t>深圳</a:t>
              </a:r>
            </a:p>
          </p:txBody>
        </p:sp>
        <p:sp>
          <p:nvSpPr>
            <p:cNvPr id="16" name="左大括号 11"/>
            <p:cNvSpPr>
              <a:spLocks/>
            </p:cNvSpPr>
            <p:nvPr/>
          </p:nvSpPr>
          <p:spPr bwMode="auto">
            <a:xfrm>
              <a:off x="6113463" y="2000250"/>
              <a:ext cx="387350" cy="1285875"/>
            </a:xfrm>
            <a:prstGeom prst="leftBrace">
              <a:avLst>
                <a:gd name="adj1" fmla="val 8268"/>
                <a:gd name="adj2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8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TextBox 12"/>
            <p:cNvSpPr txBox="1">
              <a:spLocks noChangeArrowheads="1"/>
            </p:cNvSpPr>
            <p:nvPr/>
          </p:nvSpPr>
          <p:spPr bwMode="auto">
            <a:xfrm>
              <a:off x="6500813" y="1814513"/>
              <a:ext cx="1393825" cy="30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1400" b="1" dirty="0">
                  <a:latin typeface="微软雅黑" pitchFamily="34" charset="-122"/>
                  <a:ea typeface="微软雅黑" pitchFamily="34" charset="-122"/>
                </a:rPr>
                <a:t>天津滨海新区</a:t>
              </a:r>
            </a:p>
          </p:txBody>
        </p:sp>
        <p:sp>
          <p:nvSpPr>
            <p:cNvPr id="18" name="TextBox 13"/>
            <p:cNvSpPr txBox="1">
              <a:spLocks noChangeArrowheads="1"/>
            </p:cNvSpPr>
            <p:nvPr/>
          </p:nvSpPr>
          <p:spPr bwMode="auto">
            <a:xfrm>
              <a:off x="6500813" y="3071813"/>
              <a:ext cx="1316037" cy="30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1400" b="1" dirty="0">
                  <a:latin typeface="微软雅黑" pitchFamily="34" charset="-122"/>
                  <a:ea typeface="微软雅黑" pitchFamily="34" charset="-122"/>
                </a:rPr>
                <a:t>天津西青区</a:t>
              </a:r>
            </a:p>
          </p:txBody>
        </p:sp>
        <p:sp>
          <p:nvSpPr>
            <p:cNvPr id="19" name="左大括号 14"/>
            <p:cNvSpPr>
              <a:spLocks/>
            </p:cNvSpPr>
            <p:nvPr/>
          </p:nvSpPr>
          <p:spPr bwMode="auto">
            <a:xfrm>
              <a:off x="5727700" y="4071938"/>
              <a:ext cx="541338" cy="1285875"/>
            </a:xfrm>
            <a:prstGeom prst="leftBrace">
              <a:avLst>
                <a:gd name="adj1" fmla="val 8303"/>
                <a:gd name="adj2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8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TextBox 15"/>
            <p:cNvSpPr txBox="1">
              <a:spLocks noChangeArrowheads="1"/>
            </p:cNvSpPr>
            <p:nvPr/>
          </p:nvSpPr>
          <p:spPr bwMode="auto">
            <a:xfrm>
              <a:off x="6345238" y="3929063"/>
              <a:ext cx="1549400" cy="30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1400" b="1" dirty="0">
                  <a:latin typeface="微软雅黑" pitchFamily="34" charset="-122"/>
                  <a:ea typeface="微软雅黑" pitchFamily="34" charset="-122"/>
                </a:rPr>
                <a:t>深圳福田保税区</a:t>
              </a:r>
            </a:p>
          </p:txBody>
        </p:sp>
        <p:sp>
          <p:nvSpPr>
            <p:cNvPr id="21" name="TextBox 16"/>
            <p:cNvSpPr txBox="1">
              <a:spLocks noChangeArrowheads="1"/>
            </p:cNvSpPr>
            <p:nvPr/>
          </p:nvSpPr>
          <p:spPr bwMode="auto">
            <a:xfrm>
              <a:off x="6269038" y="5214938"/>
              <a:ext cx="1625600" cy="30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1400" b="1">
                  <a:latin typeface="微软雅黑" pitchFamily="34" charset="-122"/>
                  <a:ea typeface="微软雅黑" pitchFamily="34" charset="-122"/>
                </a:rPr>
                <a:t>深圳坪</a:t>
              </a:r>
              <a:r>
                <a:rPr lang="zh-CN" altLang="en-US" sz="1400" b="1" smtClean="0">
                  <a:latin typeface="微软雅黑" pitchFamily="34" charset="-122"/>
                  <a:ea typeface="微软雅黑" pitchFamily="34" charset="-122"/>
                </a:rPr>
                <a:t>山新区</a:t>
              </a:r>
              <a:endParaRPr lang="zh-CN" altLang="en-US" sz="1400" b="1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右大括号 17"/>
            <p:cNvSpPr>
              <a:spLocks/>
            </p:cNvSpPr>
            <p:nvPr/>
          </p:nvSpPr>
          <p:spPr bwMode="auto">
            <a:xfrm>
              <a:off x="7894638" y="1928813"/>
              <a:ext cx="541337" cy="3500437"/>
            </a:xfrm>
            <a:prstGeom prst="rightBrace">
              <a:avLst>
                <a:gd name="adj1" fmla="val 8233"/>
                <a:gd name="adj2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8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TextBox 18"/>
            <p:cNvSpPr txBox="1">
              <a:spLocks noChangeArrowheads="1"/>
            </p:cNvSpPr>
            <p:nvPr/>
          </p:nvSpPr>
          <p:spPr bwMode="auto">
            <a:xfrm>
              <a:off x="8579256" y="2630094"/>
              <a:ext cx="1646572" cy="233086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0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/>
              <a:r>
                <a:rPr lang="zh-CN" altLang="en-US" sz="1800" dirty="0">
                  <a:latin typeface="微软雅黑" pitchFamily="34" charset="-122"/>
                  <a:ea typeface="微软雅黑" pitchFamily="34" charset="-122"/>
                </a:rPr>
                <a:t>初步形成“两市四片区</a:t>
              </a:r>
              <a:r>
                <a:rPr lang="zh-CN" altLang="en-US" sz="1800" dirty="0" smtClean="0">
                  <a:latin typeface="微软雅黑" pitchFamily="34" charset="-122"/>
                  <a:ea typeface="微软雅黑" pitchFamily="34" charset="-122"/>
                </a:rPr>
                <a:t>”</a:t>
              </a:r>
              <a:r>
                <a:rPr lang="zh-CN" altLang="en-US" sz="1800" dirty="0">
                  <a:latin typeface="微软雅黑" pitchFamily="34" charset="-122"/>
                  <a:ea typeface="微软雅黑" pitchFamily="34" charset="-122"/>
                </a:rPr>
                <a:t>项</a:t>
              </a:r>
              <a:r>
                <a:rPr lang="zh-CN" altLang="en-US" sz="1800" dirty="0" smtClean="0">
                  <a:latin typeface="微软雅黑" pitchFamily="34" charset="-122"/>
                  <a:ea typeface="微软雅黑" pitchFamily="34" charset="-122"/>
                </a:rPr>
                <a:t>目空间布局</a:t>
              </a:r>
              <a:endParaRPr lang="zh-CN" altLang="en-US" sz="18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14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" y="83820"/>
            <a:ext cx="12191999" cy="844516"/>
            <a:chOff x="-1" y="83820"/>
            <a:chExt cx="12191999" cy="844516"/>
          </a:xfrm>
        </p:grpSpPr>
        <p:sp>
          <p:nvSpPr>
            <p:cNvPr id="5" name="标题 1"/>
            <p:cNvSpPr txBox="1">
              <a:spLocks/>
            </p:cNvSpPr>
            <p:nvPr/>
          </p:nvSpPr>
          <p:spPr>
            <a:xfrm>
              <a:off x="374904" y="139167"/>
              <a:ext cx="4835081" cy="7335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天</a:t>
              </a:r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津地区已建项目介绍</a:t>
              </a:r>
              <a:endParaRPr lang="zh-CN" altLang="en-US" sz="3200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" name="Picture 2" descr="H:\qq接收\集团logo\透明底\logo(深福保)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6776" y="83820"/>
              <a:ext cx="1670904" cy="733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-1" y="882617"/>
              <a:ext cx="12191999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标题 1"/>
          <p:cNvSpPr txBox="1">
            <a:spLocks/>
          </p:cNvSpPr>
          <p:nvPr/>
        </p:nvSpPr>
        <p:spPr>
          <a:xfrm>
            <a:off x="650397" y="1074824"/>
            <a:ext cx="4835081" cy="531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天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津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MIG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金融大厦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117" y="1680414"/>
            <a:ext cx="5079382" cy="262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5558" y="1682418"/>
            <a:ext cx="5277039" cy="262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标题 1"/>
          <p:cNvSpPr txBox="1">
            <a:spLocks/>
          </p:cNvSpPr>
          <p:nvPr/>
        </p:nvSpPr>
        <p:spPr>
          <a:xfrm>
            <a:off x="6385558" y="1086052"/>
            <a:ext cx="4835081" cy="487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天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津福保产业园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792551" y="4521518"/>
            <a:ext cx="49933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项目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定位为“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MIG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小微金融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创客空间”，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位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于天津滨海新区响螺湾中央商务区，占地面积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1.28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万平方米，总建筑面积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15.7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万平方米，主体分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座两部分，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座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46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层，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座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25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层，总投资约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11.9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亿元</a:t>
            </a:r>
            <a:r>
              <a:rPr lang="zh-CN" altLang="en-US" i="1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目前已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建成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并投入使用。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6385558" y="4491038"/>
            <a:ext cx="527703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天津福保产业园是深福保走出深圳在天津打造的首个产业园项目，占地约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万㎡，总建筑面积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64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万㎡，总投资约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亿，被天津市列入重点发展项目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目前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已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建成一期（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14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万余㎡）、二期（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万余㎡），是集现代化、多功能、低碳、资源共享于一体的创业创新基地。</a:t>
            </a:r>
          </a:p>
        </p:txBody>
      </p:sp>
    </p:spTree>
    <p:extLst>
      <p:ext uri="{BB962C8B-B14F-4D97-AF65-F5344CB8AC3E}">
        <p14:creationId xmlns:p14="http://schemas.microsoft.com/office/powerpoint/2010/main" xmlns="" val="34353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" y="83820"/>
            <a:ext cx="12191999" cy="844516"/>
            <a:chOff x="-1" y="83820"/>
            <a:chExt cx="12191999" cy="844516"/>
          </a:xfrm>
        </p:grpSpPr>
        <p:sp>
          <p:nvSpPr>
            <p:cNvPr id="5" name="标题 1"/>
            <p:cNvSpPr txBox="1">
              <a:spLocks/>
            </p:cNvSpPr>
            <p:nvPr/>
          </p:nvSpPr>
          <p:spPr>
            <a:xfrm>
              <a:off x="374904" y="139167"/>
              <a:ext cx="4835081" cy="7335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深</a:t>
              </a:r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圳地区已建项目介绍</a:t>
              </a:r>
              <a:endParaRPr lang="zh-CN" altLang="en-US" sz="3200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" name="Picture 2" descr="H:\qq接收\集团logo\透明底\logo(深福保)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6776" y="83820"/>
              <a:ext cx="1670904" cy="733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-1" y="882617"/>
              <a:ext cx="12191999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067" y="1683385"/>
            <a:ext cx="4862828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949067" y="4475798"/>
            <a:ext cx="509575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项目位于深圳市坪山新区大工业区聚龙山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路与锦绣路的交汇处，占地面积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2.3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㎡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，共三栋建筑物，总建筑面积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3.5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㎡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定位为集产、学、研一体化的现代光学园。其中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座厂房为永诺摄影器材公司定制销售，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座作为自有经营物业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可销售或租赁。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949066" y="1037758"/>
            <a:ext cx="4835081" cy="531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聚龙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山新兴产业园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6420226" y="1039196"/>
            <a:ext cx="4835081" cy="531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深圳市生物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医药创新产业园</a:t>
            </a:r>
            <a:endParaRPr lang="zh-CN" altLang="en-US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4125" y="1683385"/>
            <a:ext cx="5241222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6485048" y="4455796"/>
            <a:ext cx="509575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项目位于深圳市坪山新区深圳国家生物产业基地内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，总用地面积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12.3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㎡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，总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建筑面积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㎡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，项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目规划建设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栋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2-21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层建筑，建成物业包括厂房，相关试制、检测、公共实验室、图书馆等服务设施，相关办公质检、污水处理、工程配套等。</a:t>
            </a:r>
          </a:p>
        </p:txBody>
      </p:sp>
    </p:spTree>
    <p:extLst>
      <p:ext uri="{BB962C8B-B14F-4D97-AF65-F5344CB8AC3E}">
        <p14:creationId xmlns:p14="http://schemas.microsoft.com/office/powerpoint/2010/main" xmlns="" val="296196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" y="83820"/>
            <a:ext cx="12191999" cy="844516"/>
            <a:chOff x="-1" y="83820"/>
            <a:chExt cx="12191999" cy="844516"/>
          </a:xfrm>
        </p:grpSpPr>
        <p:sp>
          <p:nvSpPr>
            <p:cNvPr id="5" name="标题 1"/>
            <p:cNvSpPr txBox="1">
              <a:spLocks/>
            </p:cNvSpPr>
            <p:nvPr/>
          </p:nvSpPr>
          <p:spPr>
            <a:xfrm>
              <a:off x="374904" y="139167"/>
              <a:ext cx="6224016" cy="7335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联</a:t>
              </a:r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培学生工作任务及研究方向</a:t>
              </a:r>
              <a:endParaRPr lang="zh-CN" altLang="en-US" sz="3200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" name="Picture 2" descr="H:\qq接收\集团logo\透明底\logo(深福保)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6776" y="83820"/>
              <a:ext cx="1670904" cy="733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-1" y="882617"/>
              <a:ext cx="12191999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77666" y="1503781"/>
            <a:ext cx="10005815" cy="4217627"/>
            <a:chOff x="1177666" y="1271649"/>
            <a:chExt cx="10005815" cy="4217627"/>
          </a:xfrm>
        </p:grpSpPr>
        <p:sp>
          <p:nvSpPr>
            <p:cNvPr id="11" name="标题 1"/>
            <p:cNvSpPr txBox="1">
              <a:spLocks/>
            </p:cNvSpPr>
            <p:nvPr/>
          </p:nvSpPr>
          <p:spPr>
            <a:xfrm>
              <a:off x="1177666" y="4629010"/>
              <a:ext cx="3028574" cy="5313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CN" altLang="en-US" sz="2800" dirty="0">
                  <a:latin typeface="微软雅黑" pitchFamily="34" charset="-122"/>
                  <a:ea typeface="微软雅黑" pitchFamily="34" charset="-122"/>
                </a:rPr>
                <a:t>研究方向</a:t>
              </a:r>
            </a:p>
          </p:txBody>
        </p:sp>
        <p:sp>
          <p:nvSpPr>
            <p:cNvPr id="14" name="椭圆 13"/>
            <p:cNvSpPr/>
            <p:nvPr/>
          </p:nvSpPr>
          <p:spPr>
            <a:xfrm>
              <a:off x="1510853" y="4254836"/>
              <a:ext cx="2362200" cy="123444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451987" y="1271649"/>
              <a:ext cx="9731494" cy="2231289"/>
              <a:chOff x="1604387" y="984628"/>
              <a:chExt cx="9731494" cy="2231289"/>
            </a:xfrm>
          </p:grpSpPr>
          <p:sp>
            <p:nvSpPr>
              <p:cNvPr id="10" name="标题 1"/>
              <p:cNvSpPr txBox="1">
                <a:spLocks/>
              </p:cNvSpPr>
              <p:nvPr/>
            </p:nvSpPr>
            <p:spPr>
              <a:xfrm>
                <a:off x="1604387" y="1723558"/>
                <a:ext cx="2479933" cy="53139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zh-CN" altLang="en-US" sz="2800" dirty="0">
                    <a:latin typeface="微软雅黑" pitchFamily="34" charset="-122"/>
                    <a:ea typeface="微软雅黑" pitchFamily="34" charset="-122"/>
                  </a:rPr>
                  <a:t>工</a:t>
                </a:r>
                <a:r>
                  <a:rPr lang="zh-CN" altLang="en-US" sz="2800" dirty="0" smtClean="0">
                    <a:latin typeface="微软雅黑" pitchFamily="34" charset="-122"/>
                    <a:ea typeface="微软雅黑" pitchFamily="34" charset="-122"/>
                  </a:rPr>
                  <a:t>作任务</a:t>
                </a:r>
                <a:endParaRPr lang="zh-CN" altLang="en-US" sz="28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" name="椭圆 1"/>
              <p:cNvSpPr/>
              <p:nvPr/>
            </p:nvSpPr>
            <p:spPr>
              <a:xfrm>
                <a:off x="1663253" y="1372035"/>
                <a:ext cx="2362200" cy="123444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标题 1"/>
              <p:cNvSpPr txBox="1">
                <a:spLocks/>
              </p:cNvSpPr>
              <p:nvPr/>
            </p:nvSpPr>
            <p:spPr>
              <a:xfrm>
                <a:off x="5228828" y="984628"/>
                <a:ext cx="6107053" cy="2231289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ts val="2880"/>
                  </a:lnSpc>
                </a:pPr>
                <a:r>
                  <a:rPr lang="zh-CN" altLang="en-US" sz="2400" dirty="0" smtClean="0">
                    <a:latin typeface="微软雅黑" pitchFamily="34" charset="-122"/>
                    <a:ea typeface="微软雅黑" pitchFamily="34" charset="-122"/>
                  </a:rPr>
                  <a:t>根据集团实际需求，结合移动互联网、社交、大数据、云计算、物联网等新一代信息技术，研发面向客户</a:t>
                </a:r>
                <a:r>
                  <a:rPr lang="zh-CN" altLang="en-US" sz="2400" dirty="0" smtClean="0">
                    <a:latin typeface="微软雅黑" pitchFamily="34" charset="-122"/>
                    <a:ea typeface="微软雅黑" pitchFamily="34" charset="-122"/>
                  </a:rPr>
                  <a:t>的园区运营</a:t>
                </a:r>
                <a:r>
                  <a:rPr lang="zh-CN" altLang="en-US" sz="2400" dirty="0" smtClean="0">
                    <a:latin typeface="微软雅黑" pitchFamily="34" charset="-122"/>
                    <a:ea typeface="微软雅黑" pitchFamily="34" charset="-122"/>
                  </a:rPr>
                  <a:t>服务信息化系统，为集团建设智慧园区、提升运营服务核心能力打造技术支撑平台。</a:t>
                </a:r>
                <a:endParaRPr lang="zh-CN" altLang="en-US" sz="24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3" name="右箭头 2"/>
              <p:cNvSpPr/>
              <p:nvPr/>
            </p:nvSpPr>
            <p:spPr>
              <a:xfrm>
                <a:off x="4283487" y="1717452"/>
                <a:ext cx="730474" cy="669842"/>
              </a:xfrm>
              <a:prstGeom prst="rightArrow">
                <a:avLst>
                  <a:gd name="adj1" fmla="val 27302"/>
                  <a:gd name="adj2" fmla="val 47725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右箭头 16"/>
            <p:cNvSpPr/>
            <p:nvPr/>
          </p:nvSpPr>
          <p:spPr>
            <a:xfrm>
              <a:off x="4115848" y="4537135"/>
              <a:ext cx="730474" cy="669842"/>
            </a:xfrm>
            <a:prstGeom prst="rightArrow">
              <a:avLst>
                <a:gd name="adj1" fmla="val 27302"/>
                <a:gd name="adj2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标题 1"/>
            <p:cNvSpPr txBox="1">
              <a:spLocks/>
            </p:cNvSpPr>
            <p:nvPr/>
          </p:nvSpPr>
          <p:spPr>
            <a:xfrm>
              <a:off x="5076428" y="4537135"/>
              <a:ext cx="6107053" cy="79686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2880"/>
                </a:lnSpc>
              </a:pPr>
              <a:r>
                <a:rPr lang="zh-CN" altLang="en-US" sz="2400" dirty="0">
                  <a:latin typeface="微软雅黑" pitchFamily="34" charset="-122"/>
                  <a:ea typeface="微软雅黑" pitchFamily="34" charset="-122"/>
                </a:rPr>
                <a:t>智</a:t>
              </a:r>
              <a:r>
                <a:rPr lang="zh-CN" altLang="en-US" sz="2400" dirty="0" smtClean="0">
                  <a:latin typeface="微软雅黑" pitchFamily="34" charset="-122"/>
                  <a:ea typeface="微软雅黑" pitchFamily="34" charset="-122"/>
                </a:rPr>
                <a:t>慧园区、物联网、软件开发</a:t>
              </a:r>
              <a:endParaRPr lang="zh-CN" altLang="en-US" sz="24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7961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" y="83820"/>
            <a:ext cx="12191999" cy="844516"/>
            <a:chOff x="-1" y="83820"/>
            <a:chExt cx="12191999" cy="844516"/>
          </a:xfrm>
        </p:grpSpPr>
        <p:sp>
          <p:nvSpPr>
            <p:cNvPr id="5" name="标题 1"/>
            <p:cNvSpPr txBox="1">
              <a:spLocks/>
            </p:cNvSpPr>
            <p:nvPr/>
          </p:nvSpPr>
          <p:spPr>
            <a:xfrm>
              <a:off x="603504" y="83820"/>
              <a:ext cx="2718816" cy="7335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薪</a:t>
              </a:r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酬福利</a:t>
              </a:r>
              <a:endParaRPr lang="zh-CN" altLang="en-US" sz="3200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" name="Picture 2" descr="H:\qq接收\集团logo\透明底\logo(深福保)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6776" y="83820"/>
              <a:ext cx="1670904" cy="733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-1" y="882617"/>
              <a:ext cx="12191999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标题 1"/>
          <p:cNvSpPr txBox="1">
            <a:spLocks/>
          </p:cNvSpPr>
          <p:nvPr/>
        </p:nvSpPr>
        <p:spPr>
          <a:xfrm>
            <a:off x="1129097" y="1341120"/>
            <a:ext cx="9933801" cy="46329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80"/>
              </a:lnSpc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       一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、有竞争力的薪酬体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系（由基本工资、绩效工资、福利、补贴四部分组成），完善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的培训、晋升及福利机制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880"/>
              </a:lnSpc>
            </a:pP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88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       二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、提供养老、医疗、生育、工伤、大病意外、失业保险、住房公积金和企业年金等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880"/>
              </a:lnSpc>
            </a:pP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88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        三、建立劳动关系，接收户口及人事档案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880"/>
              </a:lnSpc>
            </a:pP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88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        四、员工享受充足的休假，包括国家法定节假日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、探亲假、公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休日、带薪年休假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、产假、婚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假、生育假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等；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880"/>
              </a:lnSpc>
            </a:pP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288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        五、提供员工公寓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、员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工食堂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自助餐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）、公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司不定期开展各类文体活动。</a:t>
            </a:r>
          </a:p>
        </p:txBody>
      </p:sp>
    </p:spTree>
    <p:extLst>
      <p:ext uri="{BB962C8B-B14F-4D97-AF65-F5344CB8AC3E}">
        <p14:creationId xmlns:p14="http://schemas.microsoft.com/office/powerpoint/2010/main" xmlns="" val="12881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" y="83820"/>
            <a:ext cx="12191999" cy="844516"/>
            <a:chOff x="-1" y="83820"/>
            <a:chExt cx="12191999" cy="844516"/>
          </a:xfrm>
        </p:grpSpPr>
        <p:sp>
          <p:nvSpPr>
            <p:cNvPr id="5" name="标题 1"/>
            <p:cNvSpPr txBox="1">
              <a:spLocks/>
            </p:cNvSpPr>
            <p:nvPr/>
          </p:nvSpPr>
          <p:spPr>
            <a:xfrm>
              <a:off x="603504" y="83820"/>
              <a:ext cx="2718816" cy="7335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CN" altLang="en-US" sz="3200" dirty="0">
                  <a:latin typeface="微软雅黑" pitchFamily="34" charset="-122"/>
                  <a:ea typeface="微软雅黑" pitchFamily="34" charset="-122"/>
                </a:rPr>
                <a:t>企</a:t>
              </a:r>
              <a:r>
                <a:rPr lang="zh-CN" altLang="en-US" sz="3200" dirty="0" smtClean="0">
                  <a:latin typeface="微软雅黑" pitchFamily="34" charset="-122"/>
                  <a:ea typeface="微软雅黑" pitchFamily="34" charset="-122"/>
                </a:rPr>
                <a:t>业文化</a:t>
              </a:r>
              <a:endParaRPr lang="zh-CN" altLang="en-US" sz="3200" dirty="0"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6" name="Picture 2" descr="H:\qq接收\集团logo\透明底\logo(深福保)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6776" y="83820"/>
              <a:ext cx="1670904" cy="733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-1" y="882617"/>
              <a:ext cx="12191999" cy="4571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标题 1"/>
          <p:cNvSpPr txBox="1">
            <a:spLocks/>
          </p:cNvSpPr>
          <p:nvPr/>
        </p:nvSpPr>
        <p:spPr>
          <a:xfrm>
            <a:off x="603504" y="2331719"/>
            <a:ext cx="5349240" cy="36423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80"/>
              </a:lnSpc>
            </a:pP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等腰三角形 1"/>
          <p:cNvSpPr/>
          <p:nvPr/>
        </p:nvSpPr>
        <p:spPr>
          <a:xfrm>
            <a:off x="647700" y="1200150"/>
            <a:ext cx="5349239" cy="960120"/>
          </a:xfrm>
          <a:prstGeom prst="triangle">
            <a:avLst>
              <a:gd name="adj" fmla="val 5000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194560" y="1417320"/>
            <a:ext cx="2255520" cy="662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核心理念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385560" y="1200150"/>
            <a:ext cx="5349240" cy="4773929"/>
            <a:chOff x="960121" y="1200150"/>
            <a:chExt cx="5349240" cy="4773929"/>
          </a:xfrm>
        </p:grpSpPr>
        <p:sp>
          <p:nvSpPr>
            <p:cNvPr id="11" name="标题 1"/>
            <p:cNvSpPr txBox="1">
              <a:spLocks/>
            </p:cNvSpPr>
            <p:nvPr/>
          </p:nvSpPr>
          <p:spPr>
            <a:xfrm>
              <a:off x="960121" y="2331720"/>
              <a:ext cx="5349240" cy="364235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2880"/>
                </a:lnSpc>
              </a:pPr>
              <a:endParaRPr lang="zh-CN" altLang="en-US" sz="2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>
              <a:off x="960121" y="1200150"/>
              <a:ext cx="5349239" cy="960120"/>
            </a:xfrm>
            <a:prstGeom prst="triangle">
              <a:avLst>
                <a:gd name="adj" fmla="val 5000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2506981" y="1417320"/>
              <a:ext cx="2255520" cy="6629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基本</a:t>
              </a:r>
              <a:r>
                <a:rPr lang="zh-CN" altLang="en-US" sz="2400" b="1" dirty="0" smtClean="0">
                  <a:latin typeface="微软雅黑" pitchFamily="34" charset="-122"/>
                  <a:ea typeface="微软雅黑" pitchFamily="34" charset="-122"/>
                </a:rPr>
                <a:t>理念</a:t>
              </a:r>
              <a:endParaRPr lang="zh-CN" altLang="en-US" sz="24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71142" y="2656434"/>
            <a:ext cx="5614418" cy="3087902"/>
            <a:chOff x="771142" y="2486859"/>
            <a:chExt cx="5614418" cy="3087902"/>
          </a:xfrm>
        </p:grpSpPr>
        <p:sp>
          <p:nvSpPr>
            <p:cNvPr id="9" name="矩形 8"/>
            <p:cNvSpPr/>
            <p:nvPr/>
          </p:nvSpPr>
          <p:spPr>
            <a:xfrm>
              <a:off x="792480" y="2486859"/>
              <a:ext cx="50139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p"/>
              </a:pP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企业使命</a:t>
              </a:r>
              <a:r>
                <a:rPr lang="zh-CN" altLang="en-US" sz="2000" dirty="0" smtClean="0">
                  <a:latin typeface="微软雅黑" pitchFamily="34" charset="-122"/>
                  <a:ea typeface="微软雅黑" pitchFamily="34" charset="-122"/>
                </a:rPr>
                <a:t>：构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筑产业空间 </a:t>
              </a:r>
              <a:r>
                <a:rPr lang="zh-CN" altLang="en-US" sz="2000" dirty="0" smtClean="0">
                  <a:latin typeface="微软雅黑" pitchFamily="34" charset="-122"/>
                  <a:ea typeface="微软雅黑" pitchFamily="34" charset="-122"/>
                </a:rPr>
                <a:t>  助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力产业成长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792478" y="3163854"/>
              <a:ext cx="50139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p"/>
              </a:pP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企业愿景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：成为具有影响力的新兴产</a:t>
              </a:r>
              <a:r>
                <a:rPr lang="zh-CN" altLang="en-US" sz="2000" dirty="0" smtClean="0">
                  <a:latin typeface="微软雅黑" pitchFamily="34" charset="-122"/>
                  <a:ea typeface="微软雅黑" pitchFamily="34" charset="-122"/>
                </a:rPr>
                <a:t>业           园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区开发运营商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71142" y="4098029"/>
              <a:ext cx="56144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p"/>
              </a:pP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核心价值观：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忠诚携手 创造价值 共享未来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771143" y="4866875"/>
              <a:ext cx="50139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p"/>
              </a:pP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企业精神：“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突围”精神</a:t>
              </a:r>
              <a:r>
                <a:rPr lang="en-US" altLang="zh-CN" sz="2000" dirty="0"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聚合力 善创新 勇拼搏 敢胜利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63866" y="2608947"/>
            <a:ext cx="5170934" cy="2354726"/>
            <a:chOff x="792478" y="2486859"/>
            <a:chExt cx="5170934" cy="2354726"/>
          </a:xfrm>
        </p:grpSpPr>
        <p:sp>
          <p:nvSpPr>
            <p:cNvPr id="20" name="矩形 19"/>
            <p:cNvSpPr/>
            <p:nvPr/>
          </p:nvSpPr>
          <p:spPr>
            <a:xfrm>
              <a:off x="792480" y="2486859"/>
              <a:ext cx="51709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p"/>
              </a:pPr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经</a:t>
              </a: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营理念：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集聚产</a:t>
              </a:r>
              <a:r>
                <a:rPr lang="zh-CN" altLang="en-US" sz="2000" dirty="0" smtClean="0">
                  <a:latin typeface="微软雅黑" pitchFamily="34" charset="-122"/>
                  <a:ea typeface="微软雅黑" pitchFamily="34" charset="-122"/>
                </a:rPr>
                <a:t>业  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智慧运营 </a:t>
              </a:r>
              <a:r>
                <a:rPr lang="zh-CN" altLang="en-US" sz="2000" dirty="0" smtClean="0">
                  <a:latin typeface="微软雅黑" pitchFamily="34" charset="-122"/>
                  <a:ea typeface="微软雅黑" pitchFamily="34" charset="-122"/>
                </a:rPr>
                <a:t> 共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赢发展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792478" y="3041934"/>
              <a:ext cx="501396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p"/>
              </a:pP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管理理念：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缜计划 </a:t>
              </a:r>
              <a:r>
                <a:rPr lang="zh-CN" altLang="en-US" sz="2000" dirty="0" smtClean="0">
                  <a:latin typeface="微软雅黑" pitchFamily="34" charset="-122"/>
                  <a:ea typeface="微软雅黑" pitchFamily="34" charset="-122"/>
                </a:rPr>
                <a:t>  重执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行 </a:t>
              </a:r>
              <a:r>
                <a:rPr lang="zh-CN" altLang="en-US" sz="2000" dirty="0" smtClean="0">
                  <a:latin typeface="微软雅黑" pitchFamily="34" charset="-122"/>
                  <a:ea typeface="微软雅黑" pitchFamily="34" charset="-122"/>
                </a:rPr>
                <a:t>  看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结果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792480" y="3617395"/>
              <a:ext cx="501396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p"/>
              </a:pP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服务理念：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您的需求 我的责任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801623" y="4133699"/>
              <a:ext cx="501396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itchFamily="2" charset="2"/>
                <a:buChar char="p"/>
              </a:pP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人才理念：</a:t>
              </a:r>
              <a:r>
                <a:rPr lang="zh-CN" altLang="en-US" sz="2000" dirty="0">
                  <a:latin typeface="微软雅黑" pitchFamily="34" charset="-122"/>
                  <a:ea typeface="微软雅黑" pitchFamily="34" charset="-122"/>
                </a:rPr>
                <a:t>为敬业者搭建平台 为奋斗者创造舞台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6563868" y="5050546"/>
            <a:ext cx="5013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学习理念：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勤学敏思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 知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行合一</a:t>
            </a:r>
          </a:p>
        </p:txBody>
      </p:sp>
      <p:sp>
        <p:nvSpPr>
          <p:cNvPr id="28" name="矩形 27"/>
          <p:cNvSpPr/>
          <p:nvPr/>
        </p:nvSpPr>
        <p:spPr>
          <a:xfrm>
            <a:off x="6553198" y="5519115"/>
            <a:ext cx="5013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廉洁理念：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干净干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事  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福保一生</a:t>
            </a:r>
          </a:p>
        </p:txBody>
      </p:sp>
    </p:spTree>
    <p:extLst>
      <p:ext uri="{BB962C8B-B14F-4D97-AF65-F5344CB8AC3E}">
        <p14:creationId xmlns:p14="http://schemas.microsoft.com/office/powerpoint/2010/main" xmlns="" val="18628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952</Words>
  <Application>Microsoft Office PowerPoint</Application>
  <PresentationFormat>自定义</PresentationFormat>
  <Paragraphs>55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主题​​</vt:lpstr>
      <vt:lpstr>深福保集团简介</vt:lpstr>
      <vt:lpstr>幻灯片 2</vt:lpstr>
      <vt:lpstr>幻灯片 3</vt:lpstr>
      <vt:lpstr>幻灯片 4</vt:lpstr>
      <vt:lpstr>幻灯片 5</vt:lpstr>
      <vt:lpstr>幻灯片 6</vt:lpstr>
      <vt:lpstr>幻灯片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公司名称</dc:title>
  <dc:creator>PC</dc:creator>
  <cp:lastModifiedBy>焦军</cp:lastModifiedBy>
  <cp:revision>35</cp:revision>
  <dcterms:created xsi:type="dcterms:W3CDTF">2017-03-24T07:11:59Z</dcterms:created>
  <dcterms:modified xsi:type="dcterms:W3CDTF">2017-03-25T13:30:38Z</dcterms:modified>
</cp:coreProperties>
</file>